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438" y="1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DP" TargetMode="External"/><Relationship Id="rId13" Type="http://schemas.openxmlformats.org/officeDocument/2006/relationships/hyperlink" Target="https://en.wikipedia.org/wiki/Information_technology_in_India#Major_information_technology_hubs" TargetMode="External"/><Relationship Id="rId3" Type="http://schemas.openxmlformats.org/officeDocument/2006/relationships/hyperlink" Target="https://en.wikipedia.org/wiki/Bangalore,_India" TargetMode="External"/><Relationship Id="rId7" Type="http://schemas.openxmlformats.org/officeDocument/2006/relationships/hyperlink" Target="https://en.wikipedia.org/wiki/Business_process_outsourcing" TargetMode="External"/><Relationship Id="rId12" Type="http://schemas.openxmlformats.org/officeDocument/2006/relationships/hyperlink" Target="https://en.wikipedia.org/wiki/Information_technology_in_India#Contemporary_situation" TargetMode="External"/><Relationship Id="rId17" Type="http://schemas.openxmlformats.org/officeDocument/2006/relationships/image" Target="../media/image2.jpg"/><Relationship Id="rId2" Type="http://schemas.openxmlformats.org/officeDocument/2006/relationships/hyperlink" Target="https://en.wikipedia.org/wiki/Infosys" TargetMode="Externa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IT_Services" TargetMode="External"/><Relationship Id="rId11" Type="http://schemas.openxmlformats.org/officeDocument/2006/relationships/hyperlink" Target="https://en.wikipedia.org/wiki/Information_technology_in_India#History" TargetMode="External"/><Relationship Id="rId5" Type="http://schemas.openxmlformats.org/officeDocument/2006/relationships/hyperlink" Target="https://en.wikipedia.org/wiki/Chennai" TargetMode="External"/><Relationship Id="rId15" Type="http://schemas.openxmlformats.org/officeDocument/2006/relationships/hyperlink" Target="https://en.wikipedia.org/wiki/Information_technology_in_India#Chandigarh" TargetMode="External"/><Relationship Id="rId10" Type="http://schemas.openxmlformats.org/officeDocument/2006/relationships/hyperlink" Target="https://en.wikipedia.org/wiki/United_States" TargetMode="External"/><Relationship Id="rId4" Type="http://schemas.openxmlformats.org/officeDocument/2006/relationships/hyperlink" Target="https://en.wikipedia.org/wiki/Tidel_Park" TargetMode="External"/><Relationship Id="rId9" Type="http://schemas.openxmlformats.org/officeDocument/2006/relationships/hyperlink" Target="https://en.wikipedia.org/wiki/NASSCOM" TargetMode="External"/><Relationship Id="rId14" Type="http://schemas.openxmlformats.org/officeDocument/2006/relationships/hyperlink" Target="https://en.wikipedia.org/wiki/Information_technology_in_India#Bangalor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formation_technology_in_India#References" TargetMode="External"/><Relationship Id="rId13" Type="http://schemas.openxmlformats.org/officeDocument/2006/relationships/hyperlink" Target="https://en.wikipedia.org/wiki/World_Trade_Organization" TargetMode="External"/><Relationship Id="rId3" Type="http://schemas.openxmlformats.org/officeDocument/2006/relationships/hyperlink" Target="https://en.wikipedia.org/wiki/Information_technology_in_India#Hyderabad" TargetMode="External"/><Relationship Id="rId7" Type="http://schemas.openxmlformats.org/officeDocument/2006/relationships/hyperlink" Target="https://en.wikipedia.org/wiki/Information_technology_in_India#See_also" TargetMode="External"/><Relationship Id="rId12" Type="http://schemas.openxmlformats.org/officeDocument/2006/relationships/hyperlink" Target="https://en.wikipedia.org/wiki/SEEPZ" TargetMode="External"/><Relationship Id="rId2" Type="http://schemas.openxmlformats.org/officeDocument/2006/relationships/hyperlink" Target="https://en.wikipedia.org/wiki/Information_technology_in_India#Chennai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Information_technology_in_India#Employment_generation" TargetMode="External"/><Relationship Id="rId11" Type="http://schemas.openxmlformats.org/officeDocument/2006/relationships/hyperlink" Target="https://en.wikipedia.org/wiki/Tata_Group" TargetMode="External"/><Relationship Id="rId5" Type="http://schemas.openxmlformats.org/officeDocument/2006/relationships/hyperlink" Target="https://en.wikipedia.org/wiki/Information_technology_in_India#Pune" TargetMode="External"/><Relationship Id="rId15" Type="http://schemas.openxmlformats.org/officeDocument/2006/relationships/hyperlink" Target="https://en.wikipedia.org/wiki/World_Bank" TargetMode="External"/><Relationship Id="rId10" Type="http://schemas.openxmlformats.org/officeDocument/2006/relationships/hyperlink" Target="https://en.wikipedia.org/wiki/Mumbai" TargetMode="External"/><Relationship Id="rId4" Type="http://schemas.openxmlformats.org/officeDocument/2006/relationships/hyperlink" Target="https://en.wikipedia.org/wiki/Information_technology_in_India#Kochi" TargetMode="External"/><Relationship Id="rId9" Type="http://schemas.openxmlformats.org/officeDocument/2006/relationships/hyperlink" Target="https://en.wikipedia.org/wiki/Information_technology_in_India#Sources" TargetMode="External"/><Relationship Id="rId14" Type="http://schemas.openxmlformats.org/officeDocument/2006/relationships/hyperlink" Target="https://en.wikipedia.org/wiki/International_Telecommunications_Unio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ERN" TargetMode="External"/><Relationship Id="rId3" Type="http://schemas.openxmlformats.org/officeDocument/2006/relationships/hyperlink" Target="https://en.wikipedia.org/wiki/VSAT" TargetMode="External"/><Relationship Id="rId7" Type="http://schemas.openxmlformats.org/officeDocument/2006/relationships/hyperlink" Target="https://en.wikipedia.org/wiki/European_Union" TargetMode="External"/><Relationship Id="rId2" Type="http://schemas.openxmlformats.org/officeDocument/2006/relationships/hyperlink" Target="https://en.wikipedia.org/wiki/Singapor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Information_Technology_Act" TargetMode="External"/><Relationship Id="rId5" Type="http://schemas.openxmlformats.org/officeDocument/2006/relationships/hyperlink" Target="https://en.wikipedia.org/wiki/Videsh_Sanchar_Nigam_Limited" TargetMode="External"/><Relationship Id="rId10" Type="http://schemas.openxmlformats.org/officeDocument/2006/relationships/hyperlink" Target="https://en.wikipedia.org/wiki/Information_technology_in_India#cite_note-India_Telecom_Laws_and_Regulations-9" TargetMode="External"/><Relationship Id="rId4" Type="http://schemas.openxmlformats.org/officeDocument/2006/relationships/hyperlink" Target="https://en.wikipedia.org/wiki/Software_Technology_Parks_of_India" TargetMode="External"/><Relationship Id="rId9" Type="http://schemas.openxmlformats.org/officeDocument/2006/relationships/hyperlink" Target="https://en.wikipedia.org/wiki/Bangalor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Bangaluru" TargetMode="External"/><Relationship Id="rId13" Type="http://schemas.openxmlformats.org/officeDocument/2006/relationships/hyperlink" Target="https://en.wikipedia.org/wiki/Embassy_GolfLinks_Business_Park" TargetMode="External"/><Relationship Id="rId18" Type="http://schemas.openxmlformats.org/officeDocument/2006/relationships/hyperlink" Target="https://en.wikipedia.org/wiki/Business_process_outsourcing" TargetMode="External"/><Relationship Id="rId3" Type="http://schemas.openxmlformats.org/officeDocument/2006/relationships/hyperlink" Target="https://en.wikipedia.org/wiki/Tata_Consultancy_Services" TargetMode="External"/><Relationship Id="rId21" Type="http://schemas.openxmlformats.org/officeDocument/2006/relationships/hyperlink" Target="https://en.wikipedia.org/wiki/HITEC_City" TargetMode="External"/><Relationship Id="rId7" Type="http://schemas.openxmlformats.org/officeDocument/2006/relationships/hyperlink" Target="https://en.wikipedia.org/wiki/Information_technology_in_India#cite_note-gartner-10" TargetMode="External"/><Relationship Id="rId12" Type="http://schemas.openxmlformats.org/officeDocument/2006/relationships/hyperlink" Target="https://en.wikipedia.org/wiki/Bagmane_Tech_Park" TargetMode="External"/><Relationship Id="rId17" Type="http://schemas.openxmlformats.org/officeDocument/2006/relationships/hyperlink" Target="https://en.wikipedia.org/wiki/Chandigarh" TargetMode="External"/><Relationship Id="rId25" Type="http://schemas.openxmlformats.org/officeDocument/2006/relationships/hyperlink" Target="https://en.wikipedia.org/wiki/Hyderabad_Pharma_City" TargetMode="External"/><Relationship Id="rId2" Type="http://schemas.openxmlformats.org/officeDocument/2006/relationships/hyperlink" Target="https://en.wikipedia.org/wiki/Gartner" TargetMode="External"/><Relationship Id="rId16" Type="http://schemas.openxmlformats.org/officeDocument/2006/relationships/hyperlink" Target="https://en.wikipedia.org/wiki/Embassy_TechVillage" TargetMode="External"/><Relationship Id="rId20" Type="http://schemas.openxmlformats.org/officeDocument/2006/relationships/hyperlink" Target="https://en.wikipedia.org/wiki/Hyderabad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HCL_Technologies" TargetMode="External"/><Relationship Id="rId11" Type="http://schemas.openxmlformats.org/officeDocument/2006/relationships/hyperlink" Target="https://en.wikipedia.org/wiki/ITPL" TargetMode="External"/><Relationship Id="rId24" Type="http://schemas.openxmlformats.org/officeDocument/2006/relationships/hyperlink" Target="https://en.wikipedia.org/wiki/Genome_Valley" TargetMode="External"/><Relationship Id="rId5" Type="http://schemas.openxmlformats.org/officeDocument/2006/relationships/hyperlink" Target="https://en.wikipedia.org/wiki/Wipro" TargetMode="External"/><Relationship Id="rId15" Type="http://schemas.openxmlformats.org/officeDocument/2006/relationships/hyperlink" Target="https://en.wikipedia.org/wiki/Global_Village_Tech_Park" TargetMode="External"/><Relationship Id="rId23" Type="http://schemas.openxmlformats.org/officeDocument/2006/relationships/hyperlink" Target="https://en.wikipedia.org/wiki/Bioinformatics" TargetMode="External"/><Relationship Id="rId10" Type="http://schemas.openxmlformats.org/officeDocument/2006/relationships/hyperlink" Target="https://en.wikipedia.org/wiki/Electronics_City" TargetMode="External"/><Relationship Id="rId19" Type="http://schemas.openxmlformats.org/officeDocument/2006/relationships/hyperlink" Target="https://en.wikipedia.org/wiki/Tidel_Park" TargetMode="External"/><Relationship Id="rId4" Type="http://schemas.openxmlformats.org/officeDocument/2006/relationships/hyperlink" Target="https://en.wikipedia.org/wiki/Infosys" TargetMode="External"/><Relationship Id="rId9" Type="http://schemas.openxmlformats.org/officeDocument/2006/relationships/hyperlink" Target="https://en.wikipedia.org/wiki/Information_technology_in_India#cite_note-11" TargetMode="External"/><Relationship Id="rId14" Type="http://schemas.openxmlformats.org/officeDocument/2006/relationships/hyperlink" Target="https://en.wikipedia.org/wiki/Manyata_Tech_Park" TargetMode="External"/><Relationship Id="rId22" Type="http://schemas.openxmlformats.org/officeDocument/2006/relationships/hyperlink" Target="https://en.wikipedia.org/wiki/Cyberabad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uropean_Union" TargetMode="External"/><Relationship Id="rId13" Type="http://schemas.openxmlformats.org/officeDocument/2006/relationships/hyperlink" Target="https://en.wikipedia.org/wiki/Big_data" TargetMode="External"/><Relationship Id="rId3" Type="http://schemas.openxmlformats.org/officeDocument/2006/relationships/hyperlink" Target="https://en.wikipedia.org/wiki/Hinjawadi" TargetMode="External"/><Relationship Id="rId7" Type="http://schemas.openxmlformats.org/officeDocument/2006/relationships/hyperlink" Target="https://en.wikipedia.org/wiki/United_States" TargetMode="External"/><Relationship Id="rId12" Type="http://schemas.openxmlformats.org/officeDocument/2006/relationships/hyperlink" Target="https://en.wikipedia.org/wiki/Social_media" TargetMode="External"/><Relationship Id="rId2" Type="http://schemas.openxmlformats.org/officeDocument/2006/relationships/hyperlink" Target="https://en.wikipedia.org/wiki/InfoPark,_Kochi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Kharadi" TargetMode="External"/><Relationship Id="rId11" Type="http://schemas.openxmlformats.org/officeDocument/2006/relationships/hyperlink" Target="https://en.wikipedia.org/wiki/Cloud_computing" TargetMode="External"/><Relationship Id="rId5" Type="http://schemas.openxmlformats.org/officeDocument/2006/relationships/hyperlink" Target="https://en.wikipedia.org/wiki/Magarpatta" TargetMode="External"/><Relationship Id="rId10" Type="http://schemas.openxmlformats.org/officeDocument/2006/relationships/hyperlink" Target="https://en.wikipedia.org/wiki/IT_Services" TargetMode="External"/><Relationship Id="rId4" Type="http://schemas.openxmlformats.org/officeDocument/2006/relationships/hyperlink" Target="https://en.wikipedia.org/wiki/Maharashtra_Industrial_Development_Corporation" TargetMode="External"/><Relationship Id="rId9" Type="http://schemas.openxmlformats.org/officeDocument/2006/relationships/hyperlink" Target="https://en.wikipedia.org/wiki/Financial_crisis_of_2007%E2%80%932010" TargetMode="External"/><Relationship Id="rId14" Type="http://schemas.openxmlformats.org/officeDocument/2006/relationships/hyperlink" Target="https://en.wikipedia.org/wiki/Analytic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1285"/>
            <a:ext cx="2407285" cy="645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Information technology in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India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From Wikipedia,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free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encyclopedia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389502"/>
            <a:ext cx="3041650" cy="553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42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  <a:hlinkClick r:id="rId2"/>
              </a:rPr>
              <a:t>Infosys </a:t>
            </a:r>
            <a:r>
              <a:rPr sz="1200" dirty="0">
                <a:latin typeface="Times New Roman"/>
                <a:cs typeface="Times New Roman"/>
              </a:rPr>
              <a:t>Media Centre in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Bangalore, India. </a:t>
            </a:r>
            <a:r>
              <a:rPr sz="1200" spc="-5" dirty="0">
                <a:latin typeface="Times New Roman"/>
                <a:cs typeface="Times New Roman"/>
              </a:rPr>
              <a:t> Infosys is </a:t>
            </a:r>
            <a:r>
              <a:rPr sz="1200" dirty="0">
                <a:latin typeface="Times New Roman"/>
                <a:cs typeface="Times New Roman"/>
              </a:rPr>
              <a:t>one of the largest </a:t>
            </a:r>
            <a:r>
              <a:rPr sz="1200" spc="-5" dirty="0">
                <a:latin typeface="Times New Roman"/>
                <a:cs typeface="Times New Roman"/>
              </a:rPr>
              <a:t>Indian </a:t>
            </a:r>
            <a:r>
              <a:rPr sz="1200" spc="-1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companies.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684900"/>
            <a:ext cx="5758815" cy="3895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  <a:hlinkClick r:id="rId4"/>
              </a:rPr>
              <a:t>Tidel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Park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Chennai </a:t>
            </a:r>
            <a:r>
              <a:rPr sz="1200" spc="-5" dirty="0">
                <a:latin typeface="Times New Roman"/>
                <a:cs typeface="Times New Roman"/>
              </a:rPr>
              <a:t>was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largest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park in Asia </a:t>
            </a:r>
            <a:r>
              <a:rPr sz="1200" spc="-5" dirty="0">
                <a:latin typeface="Times New Roman"/>
                <a:cs typeface="Times New Roman"/>
              </a:rPr>
              <a:t>when </a:t>
            </a:r>
            <a:r>
              <a:rPr sz="120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was </a:t>
            </a:r>
            <a:r>
              <a:rPr sz="1200" dirty="0">
                <a:latin typeface="Times New Roman"/>
                <a:cs typeface="Times New Roman"/>
              </a:rPr>
              <a:t>opened in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1999.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</a:pPr>
            <a:r>
              <a:rPr sz="1200" b="1" spc="-5" dirty="0">
                <a:latin typeface="Times New Roman"/>
                <a:cs typeface="Times New Roman"/>
              </a:rPr>
              <a:t>Information Technology in India </a:t>
            </a:r>
            <a:r>
              <a:rPr sz="1200" spc="-5" dirty="0">
                <a:latin typeface="Times New Roman"/>
                <a:cs typeface="Times New Roman"/>
              </a:rPr>
              <a:t>is an industry consisting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two </a:t>
            </a:r>
            <a:r>
              <a:rPr sz="1200" dirty="0">
                <a:latin typeface="Times New Roman"/>
                <a:cs typeface="Times New Roman"/>
              </a:rPr>
              <a:t>major </a:t>
            </a:r>
            <a:r>
              <a:rPr sz="1200" spc="-5" dirty="0">
                <a:latin typeface="Times New Roman"/>
                <a:cs typeface="Times New Roman"/>
              </a:rPr>
              <a:t>components: </a:t>
            </a:r>
            <a:r>
              <a:rPr sz="1200" spc="-10" dirty="0">
                <a:latin typeface="Times New Roman"/>
                <a:cs typeface="Times New Roman"/>
                <a:hlinkClick r:id="rId6"/>
              </a:rPr>
              <a:t>IT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services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business process outsourcing </a:t>
            </a:r>
            <a:r>
              <a:rPr sz="1200" spc="-5" dirty="0">
                <a:latin typeface="Times New Roman"/>
                <a:cs typeface="Times New Roman"/>
              </a:rPr>
              <a:t>(BPO).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sector has increased its contribution to  India's </a:t>
            </a:r>
            <a:r>
              <a:rPr sz="1200" spc="-5" dirty="0">
                <a:latin typeface="Times New Roman"/>
                <a:cs typeface="Times New Roman"/>
                <a:hlinkClick r:id="rId8"/>
              </a:rPr>
              <a:t>GDP</a:t>
            </a:r>
            <a:r>
              <a:rPr sz="1200" spc="-5" dirty="0">
                <a:latin typeface="Times New Roman"/>
                <a:cs typeface="Times New Roman"/>
              </a:rPr>
              <a:t> from </a:t>
            </a:r>
            <a:r>
              <a:rPr sz="1200" dirty="0">
                <a:latin typeface="Times New Roman"/>
                <a:cs typeface="Times New Roman"/>
              </a:rPr>
              <a:t>1.2% in 1998 to 7.7% in 2017. </a:t>
            </a:r>
            <a:r>
              <a:rPr sz="1200" spc="-5" dirty="0">
                <a:latin typeface="Times New Roman"/>
                <a:cs typeface="Times New Roman"/>
              </a:rPr>
              <a:t>According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  <a:hlinkClick r:id="rId9"/>
              </a:rPr>
              <a:t>NASSCOM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sector  aggregated revenues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US$160 billion in </a:t>
            </a:r>
            <a:r>
              <a:rPr sz="1200" spc="-5" dirty="0">
                <a:latin typeface="Times New Roman"/>
                <a:cs typeface="Times New Roman"/>
              </a:rPr>
              <a:t>2017, </a:t>
            </a:r>
            <a:r>
              <a:rPr sz="1200" dirty="0">
                <a:latin typeface="Times New Roman"/>
                <a:cs typeface="Times New Roman"/>
              </a:rPr>
              <a:t>with export </a:t>
            </a:r>
            <a:r>
              <a:rPr sz="1200" spc="-5" dirty="0">
                <a:latin typeface="Times New Roman"/>
                <a:cs typeface="Times New Roman"/>
              </a:rPr>
              <a:t>revenue </a:t>
            </a:r>
            <a:r>
              <a:rPr sz="1200" dirty="0">
                <a:latin typeface="Times New Roman"/>
                <a:cs typeface="Times New Roman"/>
              </a:rPr>
              <a:t>standing </a:t>
            </a:r>
            <a:r>
              <a:rPr sz="1200" spc="-5" dirty="0">
                <a:latin typeface="Times New Roman"/>
                <a:cs typeface="Times New Roman"/>
              </a:rPr>
              <a:t>at US$99  </a:t>
            </a:r>
            <a:r>
              <a:rPr sz="1200" dirty="0">
                <a:latin typeface="Times New Roman"/>
                <a:cs typeface="Times New Roman"/>
              </a:rPr>
              <a:t>billion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domestic </a:t>
            </a:r>
            <a:r>
              <a:rPr sz="1200" spc="-5" dirty="0">
                <a:latin typeface="Times New Roman"/>
                <a:cs typeface="Times New Roman"/>
              </a:rPr>
              <a:t>revenue at US$48 </a:t>
            </a:r>
            <a:r>
              <a:rPr sz="1200" dirty="0">
                <a:latin typeface="Times New Roman"/>
                <a:cs typeface="Times New Roman"/>
              </a:rPr>
              <a:t>billion, </a:t>
            </a:r>
            <a:r>
              <a:rPr sz="1200" spc="-5" dirty="0">
                <a:latin typeface="Times New Roman"/>
                <a:cs typeface="Times New Roman"/>
              </a:rPr>
              <a:t>growing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over 13%. The </a:t>
            </a:r>
            <a:r>
              <a:rPr sz="1200" dirty="0">
                <a:latin typeface="Times New Roman"/>
                <a:cs typeface="Times New Roman"/>
                <a:hlinkClick r:id="rId10"/>
              </a:rPr>
              <a:t>United </a:t>
            </a:r>
            <a:r>
              <a:rPr sz="1200" spc="-5" dirty="0">
                <a:latin typeface="Times New Roman"/>
                <a:cs typeface="Times New Roman"/>
                <a:hlinkClick r:id="rId10"/>
              </a:rPr>
              <a:t>States </a:t>
            </a:r>
            <a:r>
              <a:rPr sz="1200" spc="-5" dirty="0">
                <a:latin typeface="Times New Roman"/>
                <a:cs typeface="Times New Roman"/>
              </a:rPr>
              <a:t> accounts for </a:t>
            </a:r>
            <a:r>
              <a:rPr sz="1200" dirty="0">
                <a:latin typeface="Times New Roman"/>
                <a:cs typeface="Times New Roman"/>
              </a:rPr>
              <a:t>two-thirds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India's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services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exports.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Contents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  <a:hlinkClick r:id="rId11"/>
              </a:rPr>
              <a:t>1</a:t>
            </a:r>
            <a:r>
              <a:rPr sz="1200" spc="-5" dirty="0">
                <a:latin typeface="Times New Roman"/>
                <a:cs typeface="Times New Roman"/>
                <a:hlinkClick r:id="rId11"/>
              </a:rPr>
              <a:t> </a:t>
            </a:r>
            <a:r>
              <a:rPr sz="1200" dirty="0">
                <a:latin typeface="Times New Roman"/>
                <a:cs typeface="Times New Roman"/>
                <a:hlinkClick r:id="rId11"/>
              </a:rPr>
              <a:t>History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63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  <a:hlinkClick r:id="rId12"/>
              </a:rPr>
              <a:t>2 Contemporary</a:t>
            </a:r>
            <a:r>
              <a:rPr sz="1200" spc="-30" dirty="0">
                <a:latin typeface="Times New Roman"/>
                <a:cs typeface="Times New Roman"/>
                <a:hlinkClick r:id="rId12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2"/>
              </a:rPr>
              <a:t>situation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63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  <a:hlinkClick r:id="rId13"/>
              </a:rPr>
              <a:t>3 </a:t>
            </a:r>
            <a:r>
              <a:rPr sz="1200" spc="-5" dirty="0">
                <a:latin typeface="Times New Roman"/>
                <a:cs typeface="Times New Roman"/>
                <a:hlinkClick r:id="rId13"/>
              </a:rPr>
              <a:t>Major information </a:t>
            </a:r>
            <a:r>
              <a:rPr sz="1200" dirty="0">
                <a:latin typeface="Times New Roman"/>
                <a:cs typeface="Times New Roman"/>
                <a:hlinkClick r:id="rId13"/>
              </a:rPr>
              <a:t>technology</a:t>
            </a:r>
            <a:r>
              <a:rPr sz="1200" spc="-20" dirty="0">
                <a:latin typeface="Times New Roman"/>
                <a:cs typeface="Times New Roman"/>
                <a:hlinkClick r:id="rId13"/>
              </a:rPr>
              <a:t> </a:t>
            </a:r>
            <a:r>
              <a:rPr sz="1200" dirty="0">
                <a:latin typeface="Times New Roman"/>
                <a:cs typeface="Times New Roman"/>
                <a:hlinkClick r:id="rId13"/>
              </a:rPr>
              <a:t>hubs</a:t>
            </a:r>
            <a:endParaRPr sz="1200">
              <a:latin typeface="Times New Roman"/>
              <a:cs typeface="Times New Roman"/>
            </a:endParaRPr>
          </a:p>
          <a:p>
            <a:pPr marL="926465" lvl="1" indent="-229235">
              <a:lnSpc>
                <a:spcPct val="100000"/>
              </a:lnSpc>
              <a:spcBef>
                <a:spcPts val="63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1200" dirty="0">
                <a:latin typeface="Times New Roman"/>
                <a:cs typeface="Times New Roman"/>
                <a:hlinkClick r:id="rId14"/>
              </a:rPr>
              <a:t>3.1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 Bangalore</a:t>
            </a:r>
            <a:endParaRPr sz="1200">
              <a:latin typeface="Times New Roman"/>
              <a:cs typeface="Times New Roman"/>
            </a:endParaRPr>
          </a:p>
          <a:p>
            <a:pPr marL="926465" lvl="1" indent="-229235">
              <a:lnSpc>
                <a:spcPct val="100000"/>
              </a:lnSpc>
              <a:spcBef>
                <a:spcPts val="625"/>
              </a:spcBef>
              <a:buSzPct val="83333"/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1200" dirty="0">
                <a:latin typeface="Times New Roman"/>
                <a:cs typeface="Times New Roman"/>
                <a:hlinkClick r:id="rId15"/>
              </a:rPr>
              <a:t>3.2</a:t>
            </a:r>
            <a:r>
              <a:rPr sz="1200" spc="-5" dirty="0">
                <a:latin typeface="Times New Roman"/>
                <a:cs typeface="Times New Roman"/>
                <a:hlinkClick r:id="rId15"/>
              </a:rPr>
              <a:t> Chandigarh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1618487"/>
            <a:ext cx="2381250" cy="179019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4021962"/>
            <a:ext cx="2381250" cy="159067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08990"/>
            <a:ext cx="1836420" cy="212725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697865" indent="-229235">
              <a:lnSpc>
                <a:spcPct val="100000"/>
              </a:lnSpc>
              <a:spcBef>
                <a:spcPts val="720"/>
              </a:spcBef>
              <a:buSzPct val="83333"/>
              <a:buFont typeface="Courier New"/>
              <a:buChar char="o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  <a:hlinkClick r:id="rId2"/>
              </a:rPr>
              <a:t>3.3</a:t>
            </a:r>
            <a:r>
              <a:rPr sz="1200" spc="-10" dirty="0">
                <a:latin typeface="Times New Roman"/>
                <a:cs typeface="Times New Roman"/>
                <a:hlinkClick r:id="rId2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Chennai</a:t>
            </a:r>
            <a:endParaRPr sz="1200">
              <a:latin typeface="Times New Roman"/>
              <a:cs typeface="Times New Roman"/>
            </a:endParaRPr>
          </a:p>
          <a:p>
            <a:pPr marL="697865" indent="-229235">
              <a:lnSpc>
                <a:spcPct val="100000"/>
              </a:lnSpc>
              <a:spcBef>
                <a:spcPts val="625"/>
              </a:spcBef>
              <a:buSzPct val="83333"/>
              <a:buFont typeface="Courier New"/>
              <a:buChar char="o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  <a:hlinkClick r:id="rId3"/>
              </a:rPr>
              <a:t>3.4</a:t>
            </a:r>
            <a:r>
              <a:rPr sz="1200" spc="-15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Hyderabad</a:t>
            </a:r>
            <a:endParaRPr sz="1200">
              <a:latin typeface="Times New Roman"/>
              <a:cs typeface="Times New Roman"/>
            </a:endParaRPr>
          </a:p>
          <a:p>
            <a:pPr marL="697865" indent="-229235">
              <a:lnSpc>
                <a:spcPct val="100000"/>
              </a:lnSpc>
              <a:spcBef>
                <a:spcPts val="635"/>
              </a:spcBef>
              <a:buSzPct val="83333"/>
              <a:buFont typeface="Courier New"/>
              <a:buChar char="o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  <a:hlinkClick r:id="rId4"/>
              </a:rPr>
              <a:t>3.5</a:t>
            </a:r>
            <a:r>
              <a:rPr sz="1200" spc="-10" dirty="0">
                <a:latin typeface="Times New Roman"/>
                <a:cs typeface="Times New Roman"/>
                <a:hlinkClick r:id="rId4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Kochi</a:t>
            </a:r>
            <a:endParaRPr sz="1200">
              <a:latin typeface="Times New Roman"/>
              <a:cs typeface="Times New Roman"/>
            </a:endParaRPr>
          </a:p>
          <a:p>
            <a:pPr marL="697865" indent="-229235">
              <a:lnSpc>
                <a:spcPct val="100000"/>
              </a:lnSpc>
              <a:spcBef>
                <a:spcPts val="625"/>
              </a:spcBef>
              <a:buSzPct val="83333"/>
              <a:buFont typeface="Courier New"/>
              <a:buChar char="o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  <a:hlinkClick r:id="rId5"/>
              </a:rPr>
              <a:t>3.6</a:t>
            </a:r>
            <a:r>
              <a:rPr sz="1200" spc="-10" dirty="0">
                <a:latin typeface="Times New Roman"/>
                <a:cs typeface="Times New Roman"/>
                <a:hlinkClick r:id="rId5"/>
              </a:rPr>
              <a:t> </a:t>
            </a:r>
            <a:r>
              <a:rPr sz="1200" dirty="0">
                <a:latin typeface="Times New Roman"/>
                <a:cs typeface="Times New Roman"/>
                <a:hlinkClick r:id="rId5"/>
              </a:rPr>
              <a:t>Pune</a:t>
            </a:r>
            <a:endParaRPr sz="12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635"/>
              </a:spcBef>
              <a:buSzPct val="8333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dirty="0">
                <a:latin typeface="Times New Roman"/>
                <a:cs typeface="Times New Roman"/>
                <a:hlinkClick r:id="rId6"/>
              </a:rPr>
              <a:t>4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Employment</a:t>
            </a:r>
            <a:r>
              <a:rPr sz="1200" spc="-25" dirty="0">
                <a:latin typeface="Times New Roman"/>
                <a:cs typeface="Times New Roman"/>
                <a:hlinkClick r:id="rId6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generation</a:t>
            </a:r>
            <a:endParaRPr sz="12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625"/>
              </a:spcBef>
              <a:buSzPct val="8333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dirty="0">
                <a:latin typeface="Times New Roman"/>
                <a:cs typeface="Times New Roman"/>
                <a:hlinkClick r:id="rId7"/>
              </a:rPr>
              <a:t>5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See</a:t>
            </a:r>
            <a:r>
              <a:rPr sz="1200" spc="-15" dirty="0">
                <a:latin typeface="Times New Roman"/>
                <a:cs typeface="Times New Roman"/>
                <a:hlinkClick r:id="rId7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also</a:t>
            </a:r>
            <a:endParaRPr sz="12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635"/>
              </a:spcBef>
              <a:buSzPct val="8333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dirty="0">
                <a:latin typeface="Times New Roman"/>
                <a:cs typeface="Times New Roman"/>
                <a:hlinkClick r:id="rId8"/>
              </a:rPr>
              <a:t>6</a:t>
            </a:r>
            <a:r>
              <a:rPr sz="1200" spc="-5" dirty="0">
                <a:latin typeface="Times New Roman"/>
                <a:cs typeface="Times New Roman"/>
                <a:hlinkClick r:id="rId8"/>
              </a:rPr>
              <a:t> References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25"/>
              </a:spcBef>
              <a:tabLst>
                <a:tab pos="697865" algn="l"/>
              </a:tabLst>
            </a:pPr>
            <a:r>
              <a:rPr sz="1000" spc="-5" dirty="0">
                <a:latin typeface="Courier New"/>
                <a:cs typeface="Courier New"/>
              </a:rPr>
              <a:t>o	</a:t>
            </a:r>
            <a:r>
              <a:rPr sz="1200" dirty="0">
                <a:latin typeface="Times New Roman"/>
                <a:cs typeface="Times New Roman"/>
                <a:hlinkClick r:id="rId9"/>
              </a:rPr>
              <a:t>6.1</a:t>
            </a:r>
            <a:r>
              <a:rPr sz="1200" spc="-10" dirty="0">
                <a:latin typeface="Times New Roman"/>
                <a:cs typeface="Times New Roman"/>
                <a:hlinkClick r:id="rId9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9"/>
              </a:rPr>
              <a:t>Sources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613530"/>
            <a:ext cx="5758180" cy="5912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History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</a:pPr>
            <a:r>
              <a:rPr sz="1200" spc="-5" dirty="0">
                <a:latin typeface="Times New Roman"/>
                <a:cs typeface="Times New Roman"/>
              </a:rPr>
              <a:t>India's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Services </a:t>
            </a:r>
            <a:r>
              <a:rPr sz="1200" dirty="0">
                <a:latin typeface="Times New Roman"/>
                <a:cs typeface="Times New Roman"/>
              </a:rPr>
              <a:t>industry </a:t>
            </a:r>
            <a:r>
              <a:rPr sz="1200" spc="-5" dirty="0">
                <a:latin typeface="Times New Roman"/>
                <a:cs typeface="Times New Roman"/>
              </a:rPr>
              <a:t>was </a:t>
            </a:r>
            <a:r>
              <a:rPr sz="1200" dirty="0">
                <a:latin typeface="Times New Roman"/>
                <a:cs typeface="Times New Roman"/>
              </a:rPr>
              <a:t>born in </a:t>
            </a:r>
            <a:r>
              <a:rPr sz="1200" dirty="0">
                <a:latin typeface="Times New Roman"/>
                <a:cs typeface="Times New Roman"/>
                <a:hlinkClick r:id="rId10"/>
              </a:rPr>
              <a:t>Mumbai </a:t>
            </a:r>
            <a:r>
              <a:rPr sz="1200" dirty="0">
                <a:latin typeface="Times New Roman"/>
                <a:cs typeface="Times New Roman"/>
              </a:rPr>
              <a:t>in 1967 with the establishment of the </a:t>
            </a:r>
            <a:r>
              <a:rPr sz="1200" spc="-5" dirty="0">
                <a:latin typeface="Times New Roman"/>
                <a:cs typeface="Times New Roman"/>
                <a:hlinkClick r:id="rId11"/>
              </a:rPr>
              <a:t>Tata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1"/>
              </a:rPr>
              <a:t>Group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partnership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Burroughs.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software </a:t>
            </a:r>
            <a:r>
              <a:rPr sz="1200" dirty="0">
                <a:latin typeface="Times New Roman"/>
                <a:cs typeface="Times New Roman"/>
              </a:rPr>
              <a:t>export zone, </a:t>
            </a:r>
            <a:r>
              <a:rPr sz="1200" spc="-5" dirty="0">
                <a:latin typeface="Times New Roman"/>
                <a:cs typeface="Times New Roman"/>
                <a:hlinkClick r:id="rId12"/>
              </a:rPr>
              <a:t>SEEPZ </a:t>
            </a:r>
            <a:r>
              <a:rPr sz="1200" dirty="0">
                <a:latin typeface="Times New Roman"/>
                <a:cs typeface="Times New Roman"/>
              </a:rPr>
              <a:t>– the precursor  to the modern-day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park – </a:t>
            </a:r>
            <a:r>
              <a:rPr sz="1200" spc="-5" dirty="0">
                <a:latin typeface="Times New Roman"/>
                <a:cs typeface="Times New Roman"/>
              </a:rPr>
              <a:t>was established </a:t>
            </a:r>
            <a:r>
              <a:rPr sz="1200" dirty="0">
                <a:latin typeface="Times New Roman"/>
                <a:cs typeface="Times New Roman"/>
              </a:rPr>
              <a:t>in Mumbai in 1973. More than 80 </a:t>
            </a:r>
            <a:r>
              <a:rPr sz="1200" spc="-5" dirty="0">
                <a:latin typeface="Times New Roman"/>
                <a:cs typeface="Times New Roman"/>
              </a:rPr>
              <a:t>percent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country's </a:t>
            </a:r>
            <a:r>
              <a:rPr sz="1200" dirty="0">
                <a:latin typeface="Times New Roman"/>
                <a:cs typeface="Times New Roman"/>
              </a:rPr>
              <a:t>software exports </a:t>
            </a:r>
            <a:r>
              <a:rPr sz="1200" spc="-5" dirty="0">
                <a:latin typeface="Times New Roman"/>
                <a:cs typeface="Times New Roman"/>
              </a:rPr>
              <a:t>were from </a:t>
            </a:r>
            <a:r>
              <a:rPr sz="1200" dirty="0">
                <a:latin typeface="Times New Roman"/>
                <a:cs typeface="Times New Roman"/>
              </a:rPr>
              <a:t>SEEPZ in 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1980s.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Indian </a:t>
            </a:r>
            <a:r>
              <a:rPr sz="1200" dirty="0">
                <a:latin typeface="Times New Roman"/>
                <a:cs typeface="Times New Roman"/>
              </a:rPr>
              <a:t>economy </a:t>
            </a:r>
            <a:r>
              <a:rPr sz="1200" spc="-5" dirty="0">
                <a:latin typeface="Times New Roman"/>
                <a:cs typeface="Times New Roman"/>
              </a:rPr>
              <a:t>underwent </a:t>
            </a:r>
            <a:r>
              <a:rPr sz="1200" dirty="0">
                <a:latin typeface="Times New Roman"/>
                <a:cs typeface="Times New Roman"/>
              </a:rPr>
              <a:t>major economic </a:t>
            </a:r>
            <a:r>
              <a:rPr sz="1200" spc="-5" dirty="0">
                <a:latin typeface="Times New Roman"/>
                <a:cs typeface="Times New Roman"/>
              </a:rPr>
              <a:t>reforms </a:t>
            </a:r>
            <a:r>
              <a:rPr sz="1200" dirty="0">
                <a:latin typeface="Times New Roman"/>
                <a:cs typeface="Times New Roman"/>
              </a:rPr>
              <a:t>in 1991, leading to a new </a:t>
            </a:r>
            <a:r>
              <a:rPr sz="1200" spc="-5" dirty="0">
                <a:latin typeface="Times New Roman"/>
                <a:cs typeface="Times New Roman"/>
              </a:rPr>
              <a:t>era </a:t>
            </a:r>
            <a:r>
              <a:rPr sz="1200" dirty="0">
                <a:latin typeface="Times New Roman"/>
                <a:cs typeface="Times New Roman"/>
              </a:rPr>
              <a:t>of  </a:t>
            </a:r>
            <a:r>
              <a:rPr sz="1200" spc="-5" dirty="0">
                <a:latin typeface="Times New Roman"/>
                <a:cs typeface="Times New Roman"/>
              </a:rPr>
              <a:t>globalization and international economic integration, and annual </a:t>
            </a:r>
            <a:r>
              <a:rPr sz="1200" dirty="0">
                <a:latin typeface="Times New Roman"/>
                <a:cs typeface="Times New Roman"/>
              </a:rPr>
              <a:t>economic </a:t>
            </a:r>
            <a:r>
              <a:rPr sz="1200" spc="-5" dirty="0">
                <a:latin typeface="Times New Roman"/>
                <a:cs typeface="Times New Roman"/>
              </a:rPr>
              <a:t>growth </a:t>
            </a:r>
            <a:r>
              <a:rPr sz="1200" dirty="0">
                <a:latin typeface="Times New Roman"/>
                <a:cs typeface="Times New Roman"/>
              </a:rPr>
              <a:t>of over  6% </a:t>
            </a:r>
            <a:r>
              <a:rPr sz="1200" spc="-5" dirty="0">
                <a:latin typeface="Times New Roman"/>
                <a:cs typeface="Times New Roman"/>
              </a:rPr>
              <a:t>from </a:t>
            </a:r>
            <a:r>
              <a:rPr sz="1200" dirty="0">
                <a:latin typeface="Times New Roman"/>
                <a:cs typeface="Times New Roman"/>
              </a:rPr>
              <a:t>1993–2002. The </a:t>
            </a:r>
            <a:r>
              <a:rPr sz="1200" spc="-5" dirty="0">
                <a:latin typeface="Times New Roman"/>
                <a:cs typeface="Times New Roman"/>
              </a:rPr>
              <a:t>new administration under Sri Atal Bihari Vajpayee </a:t>
            </a:r>
            <a:r>
              <a:rPr sz="1200" dirty="0">
                <a:latin typeface="Times New Roman"/>
                <a:cs typeface="Times New Roman"/>
              </a:rPr>
              <a:t>(Posthumus)  </a:t>
            </a:r>
            <a:r>
              <a:rPr sz="1200" spc="-5" dirty="0">
                <a:latin typeface="Times New Roman"/>
                <a:cs typeface="Times New Roman"/>
              </a:rPr>
              <a:t>(who was </a:t>
            </a:r>
            <a:r>
              <a:rPr sz="1200" dirty="0">
                <a:latin typeface="Times New Roman"/>
                <a:cs typeface="Times New Roman"/>
              </a:rPr>
              <a:t>Prime Minister </a:t>
            </a:r>
            <a:r>
              <a:rPr sz="1200" spc="-5" dirty="0">
                <a:latin typeface="Times New Roman"/>
                <a:cs typeface="Times New Roman"/>
              </a:rPr>
              <a:t>from </a:t>
            </a:r>
            <a:r>
              <a:rPr sz="1200" dirty="0">
                <a:latin typeface="Times New Roman"/>
                <a:cs typeface="Times New Roman"/>
              </a:rPr>
              <a:t>1998–2004) </a:t>
            </a:r>
            <a:r>
              <a:rPr sz="1200" spc="-5" dirty="0">
                <a:latin typeface="Times New Roman"/>
                <a:cs typeface="Times New Roman"/>
              </a:rPr>
              <a:t>placed </a:t>
            </a:r>
            <a:r>
              <a:rPr sz="1200" dirty="0">
                <a:latin typeface="Times New Roman"/>
                <a:cs typeface="Times New Roman"/>
              </a:rPr>
              <a:t>the development of </a:t>
            </a:r>
            <a:r>
              <a:rPr sz="1200" spc="-5" dirty="0">
                <a:latin typeface="Times New Roman"/>
                <a:cs typeface="Times New Roman"/>
              </a:rPr>
              <a:t>Information  </a:t>
            </a:r>
            <a:r>
              <a:rPr sz="1200" dirty="0">
                <a:latin typeface="Times New Roman"/>
                <a:cs typeface="Times New Roman"/>
              </a:rPr>
              <a:t>Technology among </a:t>
            </a:r>
            <a:r>
              <a:rPr sz="1200" spc="-5" dirty="0">
                <a:latin typeface="Times New Roman"/>
                <a:cs typeface="Times New Roman"/>
              </a:rPr>
              <a:t>its top </a:t>
            </a:r>
            <a:r>
              <a:rPr sz="1200" dirty="0">
                <a:latin typeface="Times New Roman"/>
                <a:cs typeface="Times New Roman"/>
              </a:rPr>
              <a:t>five </a:t>
            </a:r>
            <a:r>
              <a:rPr sz="1200" spc="-5" dirty="0">
                <a:latin typeface="Times New Roman"/>
                <a:cs typeface="Times New Roman"/>
              </a:rPr>
              <a:t>priorities and formed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Indian National Task Force </a:t>
            </a:r>
            <a:r>
              <a:rPr sz="1200" dirty="0">
                <a:latin typeface="Times New Roman"/>
                <a:cs typeface="Times New Roman"/>
              </a:rPr>
              <a:t>on  </a:t>
            </a:r>
            <a:r>
              <a:rPr sz="1200" spc="-5" dirty="0">
                <a:latin typeface="Times New Roman"/>
                <a:cs typeface="Times New Roman"/>
              </a:rPr>
              <a:t>Information </a:t>
            </a:r>
            <a:r>
              <a:rPr sz="1200" dirty="0">
                <a:latin typeface="Times New Roman"/>
                <a:cs typeface="Times New Roman"/>
              </a:rPr>
              <a:t>Technology </a:t>
            </a:r>
            <a:r>
              <a:rPr sz="1200" spc="-5" dirty="0">
                <a:latin typeface="Times New Roman"/>
                <a:cs typeface="Times New Roman"/>
              </a:rPr>
              <a:t>and Software Development.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0160" algn="just">
              <a:lnSpc>
                <a:spcPct val="1442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Wolcott &amp; </a:t>
            </a:r>
            <a:r>
              <a:rPr sz="1200" spc="-5" dirty="0">
                <a:latin typeface="Times New Roman"/>
                <a:cs typeface="Times New Roman"/>
              </a:rPr>
              <a:t>Goodman </a:t>
            </a:r>
            <a:r>
              <a:rPr sz="1200" dirty="0">
                <a:latin typeface="Times New Roman"/>
                <a:cs typeface="Times New Roman"/>
              </a:rPr>
              <a:t>(2003) </a:t>
            </a:r>
            <a:r>
              <a:rPr sz="1200" spc="-5" dirty="0">
                <a:latin typeface="Times New Roman"/>
                <a:cs typeface="Times New Roman"/>
              </a:rPr>
              <a:t>report </a:t>
            </a:r>
            <a:r>
              <a:rPr sz="1200" dirty="0">
                <a:latin typeface="Times New Roman"/>
                <a:cs typeface="Times New Roman"/>
              </a:rPr>
              <a:t>on the role of the </a:t>
            </a:r>
            <a:r>
              <a:rPr sz="1200" spc="-5" dirty="0">
                <a:latin typeface="Times New Roman"/>
                <a:cs typeface="Times New Roman"/>
              </a:rPr>
              <a:t>Indian National Task Force </a:t>
            </a:r>
            <a:r>
              <a:rPr sz="1200" dirty="0">
                <a:latin typeface="Times New Roman"/>
                <a:cs typeface="Times New Roman"/>
              </a:rPr>
              <a:t>on  </a:t>
            </a:r>
            <a:r>
              <a:rPr sz="1200" spc="-5" dirty="0">
                <a:latin typeface="Times New Roman"/>
                <a:cs typeface="Times New Roman"/>
              </a:rPr>
              <a:t>Information </a:t>
            </a:r>
            <a:r>
              <a:rPr sz="1200" dirty="0">
                <a:latin typeface="Times New Roman"/>
                <a:cs typeface="Times New Roman"/>
              </a:rPr>
              <a:t>Technology </a:t>
            </a:r>
            <a:r>
              <a:rPr sz="1200" spc="-5" dirty="0">
                <a:latin typeface="Times New Roman"/>
                <a:cs typeface="Times New Roman"/>
              </a:rPr>
              <a:t>and Software Development: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800"/>
              </a:lnSpc>
            </a:pPr>
            <a:r>
              <a:rPr sz="1200" dirty="0">
                <a:latin typeface="Times New Roman"/>
                <a:cs typeface="Times New Roman"/>
              </a:rPr>
              <a:t>Within 90 </a:t>
            </a:r>
            <a:r>
              <a:rPr sz="1200" spc="-5" dirty="0">
                <a:latin typeface="Times New Roman"/>
                <a:cs typeface="Times New Roman"/>
              </a:rPr>
              <a:t>days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its establishment,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Task Force produced an </a:t>
            </a:r>
            <a:r>
              <a:rPr sz="1200" dirty="0">
                <a:latin typeface="Times New Roman"/>
                <a:cs typeface="Times New Roman"/>
              </a:rPr>
              <a:t>extensive </a:t>
            </a:r>
            <a:r>
              <a:rPr sz="1200" spc="-5" dirty="0">
                <a:latin typeface="Times New Roman"/>
                <a:cs typeface="Times New Roman"/>
              </a:rPr>
              <a:t>background </a:t>
            </a:r>
            <a:r>
              <a:rPr sz="1200" dirty="0">
                <a:latin typeface="Times New Roman"/>
                <a:cs typeface="Times New Roman"/>
              </a:rPr>
              <a:t>report  on the state of technology in </a:t>
            </a:r>
            <a:r>
              <a:rPr sz="1200" spc="-5" dirty="0">
                <a:latin typeface="Times New Roman"/>
                <a:cs typeface="Times New Roman"/>
              </a:rPr>
              <a:t>India and an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Action Plan with 108 </a:t>
            </a:r>
            <a:r>
              <a:rPr sz="1200" spc="-5" dirty="0">
                <a:latin typeface="Times New Roman"/>
                <a:cs typeface="Times New Roman"/>
              </a:rPr>
              <a:t>recommendations.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Task Force could act </a:t>
            </a:r>
            <a:r>
              <a:rPr sz="1200" dirty="0">
                <a:latin typeface="Times New Roman"/>
                <a:cs typeface="Times New Roman"/>
              </a:rPr>
              <a:t>quickly because it built upon the </a:t>
            </a:r>
            <a:r>
              <a:rPr sz="1200" spc="-5" dirty="0">
                <a:latin typeface="Times New Roman"/>
                <a:cs typeface="Times New Roman"/>
              </a:rPr>
              <a:t>experience and </a:t>
            </a:r>
            <a:r>
              <a:rPr sz="1200" dirty="0">
                <a:latin typeface="Times New Roman"/>
                <a:cs typeface="Times New Roman"/>
              </a:rPr>
              <a:t>frustrations of state  </a:t>
            </a:r>
            <a:r>
              <a:rPr sz="1200" spc="-5" dirty="0">
                <a:latin typeface="Times New Roman"/>
                <a:cs typeface="Times New Roman"/>
              </a:rPr>
              <a:t>governments, central government agencies, </a:t>
            </a:r>
            <a:r>
              <a:rPr sz="1200" dirty="0">
                <a:latin typeface="Times New Roman"/>
                <a:cs typeface="Times New Roman"/>
              </a:rPr>
              <a:t>universities,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the software </a:t>
            </a:r>
            <a:r>
              <a:rPr sz="1200" spc="-5" dirty="0">
                <a:latin typeface="Times New Roman"/>
                <a:cs typeface="Times New Roman"/>
              </a:rPr>
              <a:t>industry. </a:t>
            </a:r>
            <a:r>
              <a:rPr sz="1200" dirty="0">
                <a:latin typeface="Times New Roman"/>
                <a:cs typeface="Times New Roman"/>
              </a:rPr>
              <a:t>Much </a:t>
            </a:r>
            <a:r>
              <a:rPr sz="1200" spc="5" dirty="0">
                <a:latin typeface="Times New Roman"/>
                <a:cs typeface="Times New Roman"/>
              </a:rPr>
              <a:t>of  </a:t>
            </a:r>
            <a:r>
              <a:rPr sz="1200" spc="-5" dirty="0">
                <a:latin typeface="Times New Roman"/>
                <a:cs typeface="Times New Roman"/>
              </a:rPr>
              <a:t>what </a:t>
            </a:r>
            <a:r>
              <a:rPr sz="120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proposed was </a:t>
            </a:r>
            <a:r>
              <a:rPr sz="1200" dirty="0">
                <a:latin typeface="Times New Roman"/>
                <a:cs typeface="Times New Roman"/>
              </a:rPr>
              <a:t>also consistent with the thinking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recommendations of </a:t>
            </a:r>
            <a:r>
              <a:rPr sz="1200" spc="-5" dirty="0">
                <a:latin typeface="Times New Roman"/>
                <a:cs typeface="Times New Roman"/>
              </a:rPr>
              <a:t>international  </a:t>
            </a:r>
            <a:r>
              <a:rPr sz="1200" dirty="0">
                <a:latin typeface="Times New Roman"/>
                <a:cs typeface="Times New Roman"/>
              </a:rPr>
              <a:t>bodies like the </a:t>
            </a:r>
            <a:r>
              <a:rPr sz="1200" dirty="0">
                <a:latin typeface="Times New Roman"/>
                <a:cs typeface="Times New Roman"/>
                <a:hlinkClick r:id="rId13"/>
              </a:rPr>
              <a:t>World Trade </a:t>
            </a:r>
            <a:r>
              <a:rPr sz="1200" spc="-5" dirty="0">
                <a:latin typeface="Times New Roman"/>
                <a:cs typeface="Times New Roman"/>
                <a:hlinkClick r:id="rId13"/>
              </a:rPr>
              <a:t>Organization </a:t>
            </a:r>
            <a:r>
              <a:rPr sz="1200" spc="-5" dirty="0">
                <a:latin typeface="Times New Roman"/>
                <a:cs typeface="Times New Roman"/>
              </a:rPr>
              <a:t>(WTO), 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International Telecommunications </a:t>
            </a:r>
            <a:r>
              <a:rPr sz="1200" dirty="0">
                <a:latin typeface="Times New Roman"/>
                <a:cs typeface="Times New Roman"/>
                <a:hlinkClick r:id="rId14"/>
              </a:rPr>
              <a:t>Union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(ITU),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  <a:hlinkClick r:id="rId15"/>
              </a:rPr>
              <a:t>World</a:t>
            </a:r>
            <a:r>
              <a:rPr sz="1200" spc="105" dirty="0">
                <a:latin typeface="Times New Roman"/>
                <a:cs typeface="Times New Roman"/>
                <a:hlinkClick r:id="rId15"/>
              </a:rPr>
              <a:t> </a:t>
            </a:r>
            <a:r>
              <a:rPr sz="1200" dirty="0">
                <a:latin typeface="Times New Roman"/>
                <a:cs typeface="Times New Roman"/>
                <a:hlinkClick r:id="rId15"/>
              </a:rPr>
              <a:t>Bank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addition,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Task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Force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incorporated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experiences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504" y="808990"/>
            <a:ext cx="5883275" cy="8893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marR="66040" algn="just">
              <a:lnSpc>
                <a:spcPct val="143700"/>
              </a:lnSpc>
              <a:spcBef>
                <a:spcPts val="95"/>
              </a:spcBef>
            </a:pPr>
            <a:r>
              <a:rPr sz="1200" spc="-5" dirty="0">
                <a:latin typeface="Times New Roman"/>
                <a:cs typeface="Times New Roman"/>
                <a:hlinkClick r:id="rId2"/>
              </a:rPr>
              <a:t>Singapore</a:t>
            </a:r>
            <a:r>
              <a:rPr sz="1200" spc="-5" dirty="0">
                <a:latin typeface="Times New Roman"/>
                <a:cs typeface="Times New Roman"/>
              </a:rPr>
              <a:t> and </a:t>
            </a:r>
            <a:r>
              <a:rPr sz="1200" dirty="0">
                <a:latin typeface="Times New Roman"/>
                <a:cs typeface="Times New Roman"/>
              </a:rPr>
              <a:t>other nations, </a:t>
            </a:r>
            <a:r>
              <a:rPr sz="1200" spc="-5" dirty="0">
                <a:latin typeface="Times New Roman"/>
                <a:cs typeface="Times New Roman"/>
              </a:rPr>
              <a:t>which </a:t>
            </a:r>
            <a:r>
              <a:rPr sz="1200" dirty="0">
                <a:latin typeface="Times New Roman"/>
                <a:cs typeface="Times New Roman"/>
              </a:rPr>
              <a:t>implemented </a:t>
            </a:r>
            <a:r>
              <a:rPr sz="1200" spc="-5" dirty="0">
                <a:latin typeface="Times New Roman"/>
                <a:cs typeface="Times New Roman"/>
              </a:rPr>
              <a:t>similar programs.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was less </a:t>
            </a:r>
            <a:r>
              <a:rPr sz="1200" dirty="0">
                <a:latin typeface="Times New Roman"/>
                <a:cs typeface="Times New Roman"/>
              </a:rPr>
              <a:t>a task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invention than of sparking </a:t>
            </a:r>
            <a:r>
              <a:rPr sz="1200" spc="-5" dirty="0">
                <a:latin typeface="Times New Roman"/>
                <a:cs typeface="Times New Roman"/>
              </a:rPr>
              <a:t>action </a:t>
            </a:r>
            <a:r>
              <a:rPr sz="1200" dirty="0">
                <a:latin typeface="Times New Roman"/>
                <a:cs typeface="Times New Roman"/>
              </a:rPr>
              <a:t>on a consensus that </a:t>
            </a:r>
            <a:r>
              <a:rPr sz="1200" spc="-5" dirty="0">
                <a:latin typeface="Times New Roman"/>
                <a:cs typeface="Times New Roman"/>
              </a:rPr>
              <a:t>had </a:t>
            </a:r>
            <a:r>
              <a:rPr sz="1200" dirty="0">
                <a:latin typeface="Times New Roman"/>
                <a:cs typeface="Times New Roman"/>
              </a:rPr>
              <a:t>already evolved within the  networking community and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government.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76200" marR="66675" algn="just">
              <a:lnSpc>
                <a:spcPct val="144200"/>
              </a:lnSpc>
            </a:pPr>
            <a:r>
              <a:rPr sz="1200" spc="-5" dirty="0">
                <a:latin typeface="Times New Roman"/>
                <a:cs typeface="Times New Roman"/>
              </a:rPr>
              <a:t>Regulated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VSAT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links </a:t>
            </a:r>
            <a:r>
              <a:rPr sz="1200" spc="-5" dirty="0">
                <a:latin typeface="Times New Roman"/>
                <a:cs typeface="Times New Roman"/>
              </a:rPr>
              <a:t>became </a:t>
            </a:r>
            <a:r>
              <a:rPr sz="1200" dirty="0">
                <a:latin typeface="Times New Roman"/>
                <a:cs typeface="Times New Roman"/>
              </a:rPr>
              <a:t>visible in 1994. </a:t>
            </a:r>
            <a:r>
              <a:rPr sz="1200" spc="-5" dirty="0">
                <a:latin typeface="Times New Roman"/>
                <a:cs typeface="Times New Roman"/>
              </a:rPr>
              <a:t>Desai (2006) describes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steps taken </a:t>
            </a:r>
            <a:r>
              <a:rPr sz="1200" dirty="0">
                <a:latin typeface="Times New Roman"/>
                <a:cs typeface="Times New Roman"/>
              </a:rPr>
              <a:t>to  </a:t>
            </a:r>
            <a:r>
              <a:rPr sz="1200" spc="-5" dirty="0">
                <a:latin typeface="Times New Roman"/>
                <a:cs typeface="Times New Roman"/>
              </a:rPr>
              <a:t>relax regulations </a:t>
            </a:r>
            <a:r>
              <a:rPr sz="1200" dirty="0">
                <a:latin typeface="Times New Roman"/>
                <a:cs typeface="Times New Roman"/>
              </a:rPr>
              <a:t>on linking in 1991: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76200" marR="67310" algn="just">
              <a:lnSpc>
                <a:spcPct val="143700"/>
              </a:lnSpc>
            </a:pPr>
            <a:r>
              <a:rPr sz="1200" spc="-10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1991 the </a:t>
            </a:r>
            <a:r>
              <a:rPr sz="1200" spc="-5" dirty="0">
                <a:latin typeface="Times New Roman"/>
                <a:cs typeface="Times New Roman"/>
              </a:rPr>
              <a:t>Department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Electronics </a:t>
            </a:r>
            <a:r>
              <a:rPr sz="1200" dirty="0">
                <a:latin typeface="Times New Roman"/>
                <a:cs typeface="Times New Roman"/>
              </a:rPr>
              <a:t>broke this </a:t>
            </a:r>
            <a:r>
              <a:rPr sz="1200" spc="-5" dirty="0">
                <a:latin typeface="Times New Roman"/>
                <a:cs typeface="Times New Roman"/>
              </a:rPr>
              <a:t>impasse, creating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corporation called 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Software </a:t>
            </a:r>
            <a:r>
              <a:rPr sz="1200" dirty="0">
                <a:latin typeface="Times New Roman"/>
                <a:cs typeface="Times New Roman"/>
                <a:hlinkClick r:id="rId4"/>
              </a:rPr>
              <a:t>Technology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Parks </a:t>
            </a:r>
            <a:r>
              <a:rPr sz="1200" dirty="0">
                <a:latin typeface="Times New Roman"/>
                <a:cs typeface="Times New Roman"/>
                <a:hlinkClick r:id="rId4"/>
              </a:rPr>
              <a:t>of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India</a:t>
            </a:r>
            <a:r>
              <a:rPr sz="1200" spc="-5" dirty="0">
                <a:latin typeface="Times New Roman"/>
                <a:cs typeface="Times New Roman"/>
              </a:rPr>
              <a:t> (STPI) </a:t>
            </a:r>
            <a:r>
              <a:rPr sz="1200" dirty="0">
                <a:latin typeface="Times New Roman"/>
                <a:cs typeface="Times New Roman"/>
              </a:rPr>
              <a:t>that, </a:t>
            </a:r>
            <a:r>
              <a:rPr sz="1200" spc="-5" dirty="0">
                <a:latin typeface="Times New Roman"/>
                <a:cs typeface="Times New Roman"/>
              </a:rPr>
              <a:t>being </a:t>
            </a:r>
            <a:r>
              <a:rPr sz="1200" dirty="0">
                <a:latin typeface="Times New Roman"/>
                <a:cs typeface="Times New Roman"/>
              </a:rPr>
              <a:t>owned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government, could  provide VSAT communications </a:t>
            </a:r>
            <a:r>
              <a:rPr sz="1200" dirty="0">
                <a:latin typeface="Times New Roman"/>
                <a:cs typeface="Times New Roman"/>
              </a:rPr>
              <a:t>without </a:t>
            </a:r>
            <a:r>
              <a:rPr sz="1200" spc="-5" dirty="0">
                <a:latin typeface="Times New Roman"/>
                <a:cs typeface="Times New Roman"/>
              </a:rPr>
              <a:t>breaching its monopoly. </a:t>
            </a:r>
            <a:r>
              <a:rPr sz="1200" dirty="0">
                <a:latin typeface="Times New Roman"/>
                <a:cs typeface="Times New Roman"/>
              </a:rPr>
              <a:t>STPI </a:t>
            </a:r>
            <a:r>
              <a:rPr sz="1200" spc="-5" dirty="0">
                <a:latin typeface="Times New Roman"/>
                <a:cs typeface="Times New Roman"/>
              </a:rPr>
              <a:t>set </a:t>
            </a:r>
            <a:r>
              <a:rPr sz="1200" dirty="0">
                <a:latin typeface="Times New Roman"/>
                <a:cs typeface="Times New Roman"/>
              </a:rPr>
              <a:t>up </a:t>
            </a:r>
            <a:r>
              <a:rPr sz="1200" spc="-5" dirty="0">
                <a:latin typeface="Times New Roman"/>
                <a:cs typeface="Times New Roman"/>
              </a:rPr>
              <a:t>software  </a:t>
            </a:r>
            <a:r>
              <a:rPr sz="1200" dirty="0">
                <a:latin typeface="Times New Roman"/>
                <a:cs typeface="Times New Roman"/>
              </a:rPr>
              <a:t>technology parks in different </a:t>
            </a:r>
            <a:r>
              <a:rPr sz="1200" spc="-5" dirty="0">
                <a:latin typeface="Times New Roman"/>
                <a:cs typeface="Times New Roman"/>
              </a:rPr>
              <a:t>cities, each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which </a:t>
            </a:r>
            <a:r>
              <a:rPr sz="1200" dirty="0">
                <a:latin typeface="Times New Roman"/>
                <a:cs typeface="Times New Roman"/>
              </a:rPr>
              <a:t>provided </a:t>
            </a:r>
            <a:r>
              <a:rPr sz="1200" spc="-5" dirty="0">
                <a:latin typeface="Times New Roman"/>
                <a:cs typeface="Times New Roman"/>
              </a:rPr>
              <a:t>satellite </a:t>
            </a:r>
            <a:r>
              <a:rPr sz="1200" dirty="0">
                <a:latin typeface="Times New Roman"/>
                <a:cs typeface="Times New Roman"/>
              </a:rPr>
              <a:t>links to be </a:t>
            </a:r>
            <a:r>
              <a:rPr sz="1200" spc="-5" dirty="0">
                <a:latin typeface="Times New Roman"/>
                <a:cs typeface="Times New Roman"/>
              </a:rPr>
              <a:t>used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firms;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local </a:t>
            </a:r>
            <a:r>
              <a:rPr sz="1200" dirty="0">
                <a:latin typeface="Times New Roman"/>
                <a:cs typeface="Times New Roman"/>
              </a:rPr>
              <a:t>link </a:t>
            </a:r>
            <a:r>
              <a:rPr sz="1200" spc="-5" dirty="0">
                <a:latin typeface="Times New Roman"/>
                <a:cs typeface="Times New Roman"/>
              </a:rPr>
              <a:t>was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wireless radio </a:t>
            </a:r>
            <a:r>
              <a:rPr sz="1200" dirty="0">
                <a:latin typeface="Times New Roman"/>
                <a:cs typeface="Times New Roman"/>
              </a:rPr>
              <a:t>link. </a:t>
            </a:r>
            <a:r>
              <a:rPr sz="1200" spc="-15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1993 the </a:t>
            </a:r>
            <a:r>
              <a:rPr sz="1200" spc="-5" dirty="0">
                <a:latin typeface="Times New Roman"/>
                <a:cs typeface="Times New Roman"/>
              </a:rPr>
              <a:t>government began </a:t>
            </a:r>
            <a:r>
              <a:rPr sz="1200" spc="5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allow individual  companies </a:t>
            </a:r>
            <a:r>
              <a:rPr sz="1200" dirty="0">
                <a:latin typeface="Times New Roman"/>
                <a:cs typeface="Times New Roman"/>
              </a:rPr>
              <a:t>their own </a:t>
            </a:r>
            <a:r>
              <a:rPr sz="1200" spc="-5" dirty="0">
                <a:latin typeface="Times New Roman"/>
                <a:cs typeface="Times New Roman"/>
              </a:rPr>
              <a:t>dedicated </a:t>
            </a:r>
            <a:r>
              <a:rPr sz="1200" dirty="0">
                <a:latin typeface="Times New Roman"/>
                <a:cs typeface="Times New Roman"/>
              </a:rPr>
              <a:t>links, </a:t>
            </a:r>
            <a:r>
              <a:rPr sz="1200" spc="-5" dirty="0">
                <a:latin typeface="Times New Roman"/>
                <a:cs typeface="Times New Roman"/>
              </a:rPr>
              <a:t>which allowed work </a:t>
            </a:r>
            <a:r>
              <a:rPr sz="1200" dirty="0">
                <a:latin typeface="Times New Roman"/>
                <a:cs typeface="Times New Roman"/>
              </a:rPr>
              <a:t>done in </a:t>
            </a:r>
            <a:r>
              <a:rPr sz="1200" spc="-5" dirty="0">
                <a:latin typeface="Times New Roman"/>
                <a:cs typeface="Times New Roman"/>
              </a:rPr>
              <a:t>India </a:t>
            </a:r>
            <a:r>
              <a:rPr sz="1200" dirty="0">
                <a:latin typeface="Times New Roman"/>
                <a:cs typeface="Times New Roman"/>
              </a:rPr>
              <a:t>to be </a:t>
            </a:r>
            <a:r>
              <a:rPr sz="1200" spc="-5" dirty="0">
                <a:latin typeface="Times New Roman"/>
                <a:cs typeface="Times New Roman"/>
              </a:rPr>
              <a:t>transmitted  abroad directly. Indian </a:t>
            </a:r>
            <a:r>
              <a:rPr sz="1200" dirty="0">
                <a:latin typeface="Times New Roman"/>
                <a:cs typeface="Times New Roman"/>
              </a:rPr>
              <a:t>firms soon </a:t>
            </a:r>
            <a:r>
              <a:rPr sz="1200" spc="-5" dirty="0">
                <a:latin typeface="Times New Roman"/>
                <a:cs typeface="Times New Roman"/>
              </a:rPr>
              <a:t>convinced </a:t>
            </a:r>
            <a:r>
              <a:rPr sz="1200" dirty="0">
                <a:latin typeface="Times New Roman"/>
                <a:cs typeface="Times New Roman"/>
              </a:rPr>
              <a:t>their </a:t>
            </a:r>
            <a:r>
              <a:rPr sz="1200" spc="-5" dirty="0">
                <a:latin typeface="Times New Roman"/>
                <a:cs typeface="Times New Roman"/>
              </a:rPr>
              <a:t>American </a:t>
            </a:r>
            <a:r>
              <a:rPr sz="1200" dirty="0">
                <a:latin typeface="Times New Roman"/>
                <a:cs typeface="Times New Roman"/>
              </a:rPr>
              <a:t>customers that a satellite link  </a:t>
            </a:r>
            <a:r>
              <a:rPr sz="1200" spc="-5" dirty="0">
                <a:latin typeface="Times New Roman"/>
                <a:cs typeface="Times New Roman"/>
              </a:rPr>
              <a:t>was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5" dirty="0">
                <a:latin typeface="Times New Roman"/>
                <a:cs typeface="Times New Roman"/>
              </a:rPr>
              <a:t>reliable 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team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programmers </a:t>
            </a:r>
            <a:r>
              <a:rPr sz="1200" dirty="0">
                <a:latin typeface="Times New Roman"/>
                <a:cs typeface="Times New Roman"/>
              </a:rPr>
              <a:t>working in the </a:t>
            </a:r>
            <a:r>
              <a:rPr sz="1200" spc="-5" dirty="0">
                <a:latin typeface="Times New Roman"/>
                <a:cs typeface="Times New Roman"/>
              </a:rPr>
              <a:t>clients’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office.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76200" marR="71120" algn="just">
              <a:lnSpc>
                <a:spcPct val="1438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  <a:hlinkClick r:id="rId5"/>
              </a:rPr>
              <a:t>Videsh Sanchar </a:t>
            </a:r>
            <a:r>
              <a:rPr sz="1200" dirty="0">
                <a:latin typeface="Times New Roman"/>
                <a:cs typeface="Times New Roman"/>
                <a:hlinkClick r:id="rId5"/>
              </a:rPr>
              <a:t>Nigam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Limited</a:t>
            </a:r>
            <a:r>
              <a:rPr sz="1200" spc="-5" dirty="0">
                <a:latin typeface="Times New Roman"/>
                <a:cs typeface="Times New Roman"/>
              </a:rPr>
              <a:t> (VSNL) introduced </a:t>
            </a:r>
            <a:r>
              <a:rPr sz="1200" dirty="0">
                <a:latin typeface="Times New Roman"/>
                <a:cs typeface="Times New Roman"/>
              </a:rPr>
              <a:t>Gateway Electronic Mail </a:t>
            </a:r>
            <a:r>
              <a:rPr sz="1200" spc="-5" dirty="0">
                <a:latin typeface="Times New Roman"/>
                <a:cs typeface="Times New Roman"/>
              </a:rPr>
              <a:t>Service </a:t>
            </a:r>
            <a:r>
              <a:rPr sz="1200" dirty="0">
                <a:latin typeface="Times New Roman"/>
                <a:cs typeface="Times New Roman"/>
              </a:rPr>
              <a:t>in  1991, the 64 kbit/s </a:t>
            </a:r>
            <a:r>
              <a:rPr sz="1200" spc="-5" dirty="0">
                <a:latin typeface="Times New Roman"/>
                <a:cs typeface="Times New Roman"/>
              </a:rPr>
              <a:t>leased </a:t>
            </a:r>
            <a:r>
              <a:rPr sz="1200" dirty="0">
                <a:latin typeface="Times New Roman"/>
                <a:cs typeface="Times New Roman"/>
              </a:rPr>
              <a:t>line </a:t>
            </a:r>
            <a:r>
              <a:rPr sz="1200" spc="-5" dirty="0">
                <a:latin typeface="Times New Roman"/>
                <a:cs typeface="Times New Roman"/>
              </a:rPr>
              <a:t>service </a:t>
            </a:r>
            <a:r>
              <a:rPr sz="1200" dirty="0">
                <a:latin typeface="Times New Roman"/>
                <a:cs typeface="Times New Roman"/>
              </a:rPr>
              <a:t>in 1992, and </a:t>
            </a:r>
            <a:r>
              <a:rPr sz="1200" spc="-5" dirty="0">
                <a:latin typeface="Times New Roman"/>
                <a:cs typeface="Times New Roman"/>
              </a:rPr>
              <a:t>commercial Internet access </a:t>
            </a:r>
            <a:r>
              <a:rPr sz="1200" dirty="0">
                <a:latin typeface="Times New Roman"/>
                <a:cs typeface="Times New Roman"/>
              </a:rPr>
              <a:t>on a visible  </a:t>
            </a:r>
            <a:r>
              <a:rPr sz="1200" spc="-5" dirty="0">
                <a:latin typeface="Times New Roman"/>
                <a:cs typeface="Times New Roman"/>
              </a:rPr>
              <a:t>scale </a:t>
            </a:r>
            <a:r>
              <a:rPr sz="1200" dirty="0">
                <a:latin typeface="Times New Roman"/>
                <a:cs typeface="Times New Roman"/>
              </a:rPr>
              <a:t>in 1992. </a:t>
            </a:r>
            <a:r>
              <a:rPr sz="1200" spc="-5" dirty="0">
                <a:latin typeface="Times New Roman"/>
                <a:cs typeface="Times New Roman"/>
              </a:rPr>
              <a:t>Election </a:t>
            </a:r>
            <a:r>
              <a:rPr sz="1200" dirty="0">
                <a:latin typeface="Times New Roman"/>
                <a:cs typeface="Times New Roman"/>
              </a:rPr>
              <a:t>results </a:t>
            </a:r>
            <a:r>
              <a:rPr sz="1200" spc="-5" dirty="0">
                <a:latin typeface="Times New Roman"/>
                <a:cs typeface="Times New Roman"/>
              </a:rPr>
              <a:t>were displayed </a:t>
            </a:r>
            <a:r>
              <a:rPr sz="1200" dirty="0">
                <a:latin typeface="Times New Roman"/>
                <a:cs typeface="Times New Roman"/>
              </a:rPr>
              <a:t>via </a:t>
            </a:r>
            <a:r>
              <a:rPr sz="1200" spc="-5" dirty="0">
                <a:latin typeface="Times New Roman"/>
                <a:cs typeface="Times New Roman"/>
              </a:rPr>
              <a:t>National Informatics Centre's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NICNET.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76200" marR="67945" algn="just">
              <a:lnSpc>
                <a:spcPct val="143700"/>
              </a:lnSpc>
            </a:pPr>
            <a:r>
              <a:rPr sz="1200" spc="-5" dirty="0">
                <a:latin typeface="Times New Roman"/>
                <a:cs typeface="Times New Roman"/>
              </a:rPr>
              <a:t>"The New Telecommunications Policy, </a:t>
            </a:r>
            <a:r>
              <a:rPr sz="1200" dirty="0">
                <a:latin typeface="Times New Roman"/>
                <a:cs typeface="Times New Roman"/>
              </a:rPr>
              <a:t>1999" (NTP 1999) </a:t>
            </a:r>
            <a:r>
              <a:rPr sz="1200" spc="-5" dirty="0">
                <a:latin typeface="Times New Roman"/>
                <a:cs typeface="Times New Roman"/>
              </a:rPr>
              <a:t>helped further </a:t>
            </a:r>
            <a:r>
              <a:rPr sz="1200" dirty="0">
                <a:latin typeface="Times New Roman"/>
                <a:cs typeface="Times New Roman"/>
              </a:rPr>
              <a:t>liberalize </a:t>
            </a:r>
            <a:r>
              <a:rPr sz="1200" spc="-5" dirty="0">
                <a:latin typeface="Times New Roman"/>
                <a:cs typeface="Times New Roman"/>
              </a:rPr>
              <a:t>India's  telecommunications sector.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Information </a:t>
            </a:r>
            <a:r>
              <a:rPr sz="1200" dirty="0">
                <a:latin typeface="Times New Roman"/>
                <a:cs typeface="Times New Roman"/>
                <a:hlinkClick r:id="rId6"/>
              </a:rPr>
              <a:t>Technology Act</a:t>
            </a:r>
            <a:r>
              <a:rPr sz="1200" dirty="0">
                <a:latin typeface="Times New Roman"/>
                <a:cs typeface="Times New Roman"/>
              </a:rPr>
              <a:t>, 2000 </a:t>
            </a:r>
            <a:r>
              <a:rPr sz="1200" spc="-5" dirty="0">
                <a:latin typeface="Times New Roman"/>
                <a:cs typeface="Times New Roman"/>
              </a:rPr>
              <a:t>created legal procedures 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electronic </a:t>
            </a:r>
            <a:r>
              <a:rPr sz="1200" dirty="0">
                <a:latin typeface="Times New Roman"/>
                <a:cs typeface="Times New Roman"/>
              </a:rPr>
              <a:t>transactions and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e-commerce.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76200" marR="68580" algn="just">
              <a:lnSpc>
                <a:spcPct val="143500"/>
              </a:lnSpc>
            </a:pPr>
            <a:r>
              <a:rPr sz="1200" spc="-5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joint </a:t>
            </a:r>
            <a:r>
              <a:rPr sz="1200" spc="-5" dirty="0">
                <a:latin typeface="Times New Roman"/>
                <a:cs typeface="Times New Roman"/>
              </a:rPr>
              <a:t>EU-India group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scholars was formed </a:t>
            </a:r>
            <a:r>
              <a:rPr sz="1200" dirty="0">
                <a:latin typeface="Times New Roman"/>
                <a:cs typeface="Times New Roman"/>
              </a:rPr>
              <a:t>on 23 </a:t>
            </a:r>
            <a:r>
              <a:rPr sz="1200" spc="-5" dirty="0">
                <a:latin typeface="Times New Roman"/>
                <a:cs typeface="Times New Roman"/>
              </a:rPr>
              <a:t>November </a:t>
            </a:r>
            <a:r>
              <a:rPr sz="1200" dirty="0">
                <a:latin typeface="Times New Roman"/>
                <a:cs typeface="Times New Roman"/>
              </a:rPr>
              <a:t>2001 </a:t>
            </a:r>
            <a:r>
              <a:rPr sz="1200" spc="-5" dirty="0">
                <a:latin typeface="Times New Roman"/>
                <a:cs typeface="Times New Roman"/>
              </a:rPr>
              <a:t>to further promote  </a:t>
            </a:r>
            <a:r>
              <a:rPr sz="1200" dirty="0">
                <a:latin typeface="Times New Roman"/>
                <a:cs typeface="Times New Roman"/>
              </a:rPr>
              <a:t>joint </a:t>
            </a:r>
            <a:r>
              <a:rPr sz="1200" spc="-5" dirty="0">
                <a:latin typeface="Times New Roman"/>
                <a:cs typeface="Times New Roman"/>
              </a:rPr>
              <a:t>research and </a:t>
            </a:r>
            <a:r>
              <a:rPr sz="1200" dirty="0">
                <a:latin typeface="Times New Roman"/>
                <a:cs typeface="Times New Roman"/>
              </a:rPr>
              <a:t>development. </a:t>
            </a:r>
            <a:r>
              <a:rPr sz="1200" spc="-5" dirty="0">
                <a:latin typeface="Times New Roman"/>
                <a:cs typeface="Times New Roman"/>
              </a:rPr>
              <a:t>On </a:t>
            </a:r>
            <a:r>
              <a:rPr sz="1200" dirty="0">
                <a:latin typeface="Times New Roman"/>
                <a:cs typeface="Times New Roman"/>
              </a:rPr>
              <a:t>25 June 2002, </a:t>
            </a:r>
            <a:r>
              <a:rPr sz="1200" spc="-5" dirty="0">
                <a:latin typeface="Times New Roman"/>
                <a:cs typeface="Times New Roman"/>
              </a:rPr>
              <a:t>India and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  <a:hlinkClick r:id="rId7"/>
              </a:rPr>
              <a:t>European Union </a:t>
            </a:r>
            <a:r>
              <a:rPr sz="1200" spc="-5" dirty="0">
                <a:latin typeface="Times New Roman"/>
                <a:cs typeface="Times New Roman"/>
              </a:rPr>
              <a:t>agreed </a:t>
            </a:r>
            <a:r>
              <a:rPr sz="1200" dirty="0">
                <a:latin typeface="Times New Roman"/>
                <a:cs typeface="Times New Roman"/>
              </a:rPr>
              <a:t>to  </a:t>
            </a:r>
            <a:r>
              <a:rPr sz="1200" spc="-5" dirty="0">
                <a:latin typeface="Times New Roman"/>
                <a:cs typeface="Times New Roman"/>
              </a:rPr>
              <a:t>bilateral cooperation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field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science and technology. India </a:t>
            </a:r>
            <a:r>
              <a:rPr sz="1200" dirty="0">
                <a:latin typeface="Times New Roman"/>
                <a:cs typeface="Times New Roman"/>
              </a:rPr>
              <a:t>holds </a:t>
            </a:r>
            <a:r>
              <a:rPr sz="1200" spc="-5" dirty="0">
                <a:latin typeface="Times New Roman"/>
                <a:cs typeface="Times New Roman"/>
              </a:rPr>
              <a:t>observer status at  </a:t>
            </a:r>
            <a:r>
              <a:rPr sz="1200" dirty="0">
                <a:latin typeface="Times New Roman"/>
                <a:cs typeface="Times New Roman"/>
                <a:hlinkClick r:id="rId8"/>
              </a:rPr>
              <a:t>CERN</a:t>
            </a:r>
            <a:r>
              <a:rPr sz="1200" dirty="0">
                <a:latin typeface="Times New Roman"/>
                <a:cs typeface="Times New Roman"/>
              </a:rPr>
              <a:t>, while a joint </a:t>
            </a:r>
            <a:r>
              <a:rPr sz="1200" spc="-5" dirty="0">
                <a:latin typeface="Times New Roman"/>
                <a:cs typeface="Times New Roman"/>
              </a:rPr>
              <a:t>India-EU Software </a:t>
            </a:r>
            <a:r>
              <a:rPr sz="1200" dirty="0">
                <a:latin typeface="Times New Roman"/>
                <a:cs typeface="Times New Roman"/>
              </a:rPr>
              <a:t>Education </a:t>
            </a:r>
            <a:r>
              <a:rPr sz="1200" spc="-5" dirty="0">
                <a:latin typeface="Times New Roman"/>
                <a:cs typeface="Times New Roman"/>
              </a:rPr>
              <a:t>and Development Center will </a:t>
            </a:r>
            <a:r>
              <a:rPr sz="120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located 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9"/>
              </a:rPr>
              <a:t>Bangalore.</a:t>
            </a:r>
            <a:r>
              <a:rPr sz="1200" spc="-7" baseline="38194" dirty="0">
                <a:latin typeface="Times New Roman"/>
                <a:cs typeface="Times New Roman"/>
                <a:hlinkClick r:id="rId10"/>
              </a:rPr>
              <a:t>[9]</a:t>
            </a:r>
            <a:endParaRPr sz="1200" baseline="38194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marL="76200" algn="just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Contemporary </a:t>
            </a:r>
            <a:r>
              <a:rPr sz="1200" b="1" dirty="0">
                <a:latin typeface="Times New Roman"/>
                <a:cs typeface="Times New Roman"/>
              </a:rPr>
              <a:t>situation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76200" marR="68580" algn="just">
              <a:lnSpc>
                <a:spcPct val="143600"/>
              </a:lnSpc>
            </a:pPr>
            <a:r>
              <a:rPr sz="1200" spc="-10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the contemporary world </a:t>
            </a:r>
            <a:r>
              <a:rPr sz="1200" spc="-5" dirty="0">
                <a:latin typeface="Times New Roman"/>
                <a:cs typeface="Times New Roman"/>
              </a:rPr>
              <a:t>economy, India is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largest exporter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10" dirty="0">
                <a:latin typeface="Times New Roman"/>
                <a:cs typeface="Times New Roman"/>
              </a:rPr>
              <a:t>IT. </a:t>
            </a:r>
            <a:r>
              <a:rPr sz="1200" dirty="0">
                <a:latin typeface="Times New Roman"/>
                <a:cs typeface="Times New Roman"/>
              </a:rPr>
              <a:t>Exports </a:t>
            </a:r>
            <a:r>
              <a:rPr sz="1200" spc="-5" dirty="0">
                <a:latin typeface="Times New Roman"/>
                <a:cs typeface="Times New Roman"/>
              </a:rPr>
              <a:t>dominate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Indian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industry </a:t>
            </a:r>
            <a:r>
              <a:rPr sz="1200" spc="-5" dirty="0">
                <a:latin typeface="Times New Roman"/>
                <a:cs typeface="Times New Roman"/>
              </a:rPr>
              <a:t>and constitute about </a:t>
            </a:r>
            <a:r>
              <a:rPr sz="1200" dirty="0">
                <a:latin typeface="Times New Roman"/>
                <a:cs typeface="Times New Roman"/>
              </a:rPr>
              <a:t>79% of the </a:t>
            </a:r>
            <a:r>
              <a:rPr sz="1200" spc="-5" dirty="0">
                <a:latin typeface="Times New Roman"/>
                <a:cs typeface="Times New Roman"/>
              </a:rPr>
              <a:t>industry's total </a:t>
            </a:r>
            <a:r>
              <a:rPr sz="1200" dirty="0">
                <a:latin typeface="Times New Roman"/>
                <a:cs typeface="Times New Roman"/>
              </a:rPr>
              <a:t>revenue. </a:t>
            </a:r>
            <a:r>
              <a:rPr sz="1200" spc="-5" dirty="0">
                <a:latin typeface="Times New Roman"/>
                <a:cs typeface="Times New Roman"/>
              </a:rPr>
              <a:t>However, </a:t>
            </a:r>
            <a:r>
              <a:rPr sz="1200" dirty="0">
                <a:latin typeface="Times New Roman"/>
                <a:cs typeface="Times New Roman"/>
              </a:rPr>
              <a:t>the  domestic </a:t>
            </a:r>
            <a:r>
              <a:rPr sz="1200" spc="-5" dirty="0">
                <a:latin typeface="Times New Roman"/>
                <a:cs typeface="Times New Roman"/>
              </a:rPr>
              <a:t>market is also significant, </a:t>
            </a:r>
            <a:r>
              <a:rPr sz="1200" dirty="0">
                <a:latin typeface="Times New Roman"/>
                <a:cs typeface="Times New Roman"/>
              </a:rPr>
              <a:t>with robust </a:t>
            </a:r>
            <a:r>
              <a:rPr sz="1200" spc="-5" dirty="0">
                <a:latin typeface="Times New Roman"/>
                <a:cs typeface="Times New Roman"/>
              </a:rPr>
              <a:t>revenue growth.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industry’s share </a:t>
            </a:r>
            <a:r>
              <a:rPr sz="1200" dirty="0">
                <a:latin typeface="Times New Roman"/>
                <a:cs typeface="Times New Roman"/>
              </a:rPr>
              <a:t>of total  </a:t>
            </a:r>
            <a:r>
              <a:rPr sz="1200" spc="-5" dirty="0">
                <a:latin typeface="Times New Roman"/>
                <a:cs typeface="Times New Roman"/>
              </a:rPr>
              <a:t>Indian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exports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(merchandise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plus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services)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increased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from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less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4%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in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FY1998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about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304" y="808990"/>
            <a:ext cx="6039485" cy="7934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0" marR="144780" algn="just">
              <a:lnSpc>
                <a:spcPct val="143700"/>
              </a:lnSpc>
              <a:spcBef>
                <a:spcPts val="95"/>
              </a:spcBef>
            </a:pPr>
            <a:r>
              <a:rPr sz="1200" dirty="0">
                <a:latin typeface="Times New Roman"/>
                <a:cs typeface="Times New Roman"/>
              </a:rPr>
              <a:t>25% in </a:t>
            </a:r>
            <a:r>
              <a:rPr sz="1200" spc="-5" dirty="0">
                <a:latin typeface="Times New Roman"/>
                <a:cs typeface="Times New Roman"/>
              </a:rPr>
              <a:t>FY2012.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technologically-inclined services sector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India accounts </a:t>
            </a:r>
            <a:r>
              <a:rPr sz="1200" dirty="0">
                <a:latin typeface="Times New Roman"/>
                <a:cs typeface="Times New Roman"/>
              </a:rPr>
              <a:t>for 40% of  the </a:t>
            </a:r>
            <a:r>
              <a:rPr sz="1200" spc="-5" dirty="0">
                <a:latin typeface="Times New Roman"/>
                <a:cs typeface="Times New Roman"/>
              </a:rPr>
              <a:t>country's GDP and </a:t>
            </a:r>
            <a:r>
              <a:rPr sz="1200" dirty="0">
                <a:latin typeface="Times New Roman"/>
                <a:cs typeface="Times New Roman"/>
              </a:rPr>
              <a:t>30% of export </a:t>
            </a:r>
            <a:r>
              <a:rPr sz="1200" spc="-5" dirty="0">
                <a:latin typeface="Times New Roman"/>
                <a:cs typeface="Times New Roman"/>
              </a:rPr>
              <a:t>earnings as </a:t>
            </a:r>
            <a:r>
              <a:rPr sz="1200" dirty="0">
                <a:latin typeface="Times New Roman"/>
                <a:cs typeface="Times New Roman"/>
              </a:rPr>
              <a:t>of 2006, while </a:t>
            </a:r>
            <a:r>
              <a:rPr sz="1200" spc="-5" dirty="0">
                <a:latin typeface="Times New Roman"/>
                <a:cs typeface="Times New Roman"/>
              </a:rPr>
              <a:t>employing </a:t>
            </a:r>
            <a:r>
              <a:rPr sz="1200" dirty="0">
                <a:latin typeface="Times New Roman"/>
                <a:cs typeface="Times New Roman"/>
              </a:rPr>
              <a:t>only 25% of </a:t>
            </a:r>
            <a:r>
              <a:rPr sz="1200" spc="-5" dirty="0">
                <a:latin typeface="Times New Roman"/>
                <a:cs typeface="Times New Roman"/>
              </a:rPr>
              <a:t>its  workforce, </a:t>
            </a:r>
            <a:r>
              <a:rPr sz="1200" dirty="0">
                <a:latin typeface="Times New Roman"/>
                <a:cs typeface="Times New Roman"/>
              </a:rPr>
              <a:t>according to </a:t>
            </a:r>
            <a:r>
              <a:rPr sz="1200" spc="-5" dirty="0">
                <a:latin typeface="Times New Roman"/>
                <a:cs typeface="Times New Roman"/>
              </a:rPr>
              <a:t>Sharma (2006). </a:t>
            </a:r>
            <a:r>
              <a:rPr sz="1200" dirty="0">
                <a:latin typeface="Times New Roman"/>
                <a:cs typeface="Times New Roman"/>
              </a:rPr>
              <a:t>According to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Gartner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"Top Five Indian </a:t>
            </a:r>
            <a:r>
              <a:rPr sz="1200" spc="-10" dirty="0">
                <a:latin typeface="Times New Roman"/>
                <a:cs typeface="Times New Roman"/>
              </a:rPr>
              <a:t>IT  </a:t>
            </a:r>
            <a:r>
              <a:rPr sz="1200" spc="-5" dirty="0">
                <a:latin typeface="Times New Roman"/>
                <a:cs typeface="Times New Roman"/>
              </a:rPr>
              <a:t>Services Providers"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Tata </a:t>
            </a:r>
            <a:r>
              <a:rPr sz="1200" dirty="0">
                <a:latin typeface="Times New Roman"/>
                <a:cs typeface="Times New Roman"/>
                <a:hlinkClick r:id="rId3"/>
              </a:rPr>
              <a:t>Consultancy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Services,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Infosys,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  <a:hlinkClick r:id="rId5"/>
              </a:rPr>
              <a:t>Wipro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  <a:hlinkClick r:id="rId6"/>
              </a:rPr>
              <a:t>HCL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Technologies.</a:t>
            </a:r>
            <a:r>
              <a:rPr sz="1200" spc="-7" baseline="38194" dirty="0">
                <a:latin typeface="Times New Roman"/>
                <a:cs typeface="Times New Roman"/>
                <a:hlinkClick r:id="rId7"/>
              </a:rPr>
              <a:t>[10]</a:t>
            </a:r>
            <a:endParaRPr sz="1200" baseline="38194">
              <a:latin typeface="Times New Roman"/>
              <a:cs typeface="Times New Roman"/>
            </a:endParaRPr>
          </a:p>
          <a:p>
            <a:pPr marL="152400" marR="3554729" algn="just">
              <a:lnSpc>
                <a:spcPct val="241000"/>
              </a:lnSpc>
              <a:spcBef>
                <a:spcPts val="20"/>
              </a:spcBef>
            </a:pPr>
            <a:r>
              <a:rPr sz="1200" b="1" spc="-5" dirty="0">
                <a:latin typeface="Times New Roman"/>
                <a:cs typeface="Times New Roman"/>
              </a:rPr>
              <a:t>Major information </a:t>
            </a:r>
            <a:r>
              <a:rPr sz="1200" b="1" dirty="0">
                <a:latin typeface="Times New Roman"/>
                <a:cs typeface="Times New Roman"/>
              </a:rPr>
              <a:t>technology </a:t>
            </a:r>
            <a:r>
              <a:rPr sz="1200" b="1" spc="-5" dirty="0">
                <a:latin typeface="Times New Roman"/>
                <a:cs typeface="Times New Roman"/>
              </a:rPr>
              <a:t>hubs  </a:t>
            </a:r>
            <a:r>
              <a:rPr sz="1200" b="1" dirty="0">
                <a:latin typeface="Times New Roman"/>
                <a:cs typeface="Times New Roman"/>
              </a:rPr>
              <a:t>Bangalore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52400" marR="147320" algn="just">
              <a:lnSpc>
                <a:spcPct val="143700"/>
              </a:lnSpc>
            </a:pPr>
            <a:r>
              <a:rPr sz="1200" spc="-5" dirty="0">
                <a:latin typeface="Times New Roman"/>
                <a:cs typeface="Times New Roman"/>
                <a:hlinkClick r:id="rId8"/>
              </a:rPr>
              <a:t>Bangaluru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known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the Silicon Valley of </a:t>
            </a:r>
            <a:r>
              <a:rPr sz="1200" spc="-5" dirty="0">
                <a:latin typeface="Times New Roman"/>
                <a:cs typeface="Times New Roman"/>
              </a:rPr>
              <a:t>India. </a:t>
            </a:r>
            <a:r>
              <a:rPr sz="1200" spc="-7" baseline="38194" dirty="0">
                <a:latin typeface="Times New Roman"/>
                <a:cs typeface="Times New Roman"/>
                <a:hlinkClick r:id="rId9"/>
              </a:rPr>
              <a:t>[11][12]</a:t>
            </a:r>
            <a:r>
              <a:rPr sz="1200" spc="-7" baseline="3819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Notable tech </a:t>
            </a:r>
            <a:r>
              <a:rPr sz="1200" dirty="0">
                <a:latin typeface="Times New Roman"/>
                <a:cs typeface="Times New Roman"/>
              </a:rPr>
              <a:t>park are </a:t>
            </a:r>
            <a:r>
              <a:rPr sz="1200" spc="-5" dirty="0">
                <a:latin typeface="Times New Roman"/>
                <a:cs typeface="Times New Roman"/>
                <a:hlinkClick r:id="rId10"/>
              </a:rPr>
              <a:t>Electronics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  <a:hlinkClick r:id="rId10"/>
              </a:rPr>
              <a:t>City</a:t>
            </a:r>
            <a:r>
              <a:rPr sz="1200" dirty="0">
                <a:latin typeface="Times New Roman"/>
                <a:cs typeface="Times New Roman"/>
              </a:rPr>
              <a:t> Phase I &amp; </a:t>
            </a:r>
            <a:r>
              <a:rPr sz="1200" spc="-10" dirty="0">
                <a:latin typeface="Times New Roman"/>
                <a:cs typeface="Times New Roman"/>
              </a:rPr>
              <a:t>II, </a:t>
            </a:r>
            <a:r>
              <a:rPr sz="1200" spc="-5" dirty="0">
                <a:latin typeface="Times New Roman"/>
                <a:cs typeface="Times New Roman"/>
                <a:hlinkClick r:id="rId11"/>
              </a:rPr>
              <a:t>ITPL,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2"/>
              </a:rPr>
              <a:t>Bagmane Tech Park,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  <a:hlinkClick r:id="rId13"/>
              </a:rPr>
              <a:t>Embassy Golf </a:t>
            </a:r>
            <a:r>
              <a:rPr sz="1200" spc="-5" dirty="0">
                <a:latin typeface="Times New Roman"/>
                <a:cs typeface="Times New Roman"/>
                <a:hlinkClick r:id="rId13"/>
              </a:rPr>
              <a:t>Links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Manyata Tech </a:t>
            </a:r>
            <a:r>
              <a:rPr sz="1200" dirty="0">
                <a:latin typeface="Times New Roman"/>
                <a:cs typeface="Times New Roman"/>
                <a:hlinkClick r:id="rId14"/>
              </a:rPr>
              <a:t>Park</a:t>
            </a:r>
            <a:r>
              <a:rPr sz="1200" dirty="0">
                <a:latin typeface="Times New Roman"/>
                <a:cs typeface="Times New Roman"/>
              </a:rPr>
              <a:t>,  </a:t>
            </a:r>
            <a:r>
              <a:rPr sz="1200" spc="-5" dirty="0">
                <a:latin typeface="Times New Roman"/>
                <a:cs typeface="Times New Roman"/>
                <a:hlinkClick r:id="rId15"/>
              </a:rPr>
              <a:t>Global </a:t>
            </a:r>
            <a:r>
              <a:rPr sz="1200" dirty="0">
                <a:latin typeface="Times New Roman"/>
                <a:cs typeface="Times New Roman"/>
                <a:hlinkClick r:id="rId15"/>
              </a:rPr>
              <a:t>Village </a:t>
            </a:r>
            <a:r>
              <a:rPr sz="1200" spc="-5" dirty="0">
                <a:latin typeface="Times New Roman"/>
                <a:cs typeface="Times New Roman"/>
                <a:hlinkClick r:id="rId15"/>
              </a:rPr>
              <a:t>Tech </a:t>
            </a:r>
            <a:r>
              <a:rPr sz="1200" dirty="0">
                <a:latin typeface="Times New Roman"/>
                <a:cs typeface="Times New Roman"/>
                <a:hlinkClick r:id="rId15"/>
              </a:rPr>
              <a:t>Park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  <a:hlinkClick r:id="rId16"/>
              </a:rPr>
              <a:t>Embassy</a:t>
            </a:r>
            <a:r>
              <a:rPr sz="1200" spc="-30" dirty="0">
                <a:latin typeface="Times New Roman"/>
                <a:cs typeface="Times New Roman"/>
                <a:hlinkClick r:id="rId16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6"/>
              </a:rPr>
              <a:t>TechVillage.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50">
              <a:latin typeface="Times New Roman"/>
              <a:cs typeface="Times New Roman"/>
            </a:endParaRPr>
          </a:p>
          <a:p>
            <a:pPr marL="1524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Chandigarh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52400" marR="151130" algn="just">
              <a:lnSpc>
                <a:spcPct val="143500"/>
              </a:lnSpc>
            </a:pPr>
            <a:r>
              <a:rPr sz="1200" spc="-5" dirty="0">
                <a:latin typeface="Times New Roman"/>
                <a:cs typeface="Times New Roman"/>
                <a:hlinkClick r:id="rId17"/>
              </a:rPr>
              <a:t>Chandigarh </a:t>
            </a:r>
            <a:r>
              <a:rPr sz="1200" spc="-5" dirty="0">
                <a:latin typeface="Times New Roman"/>
                <a:cs typeface="Times New Roman"/>
              </a:rPr>
              <a:t>is also </a:t>
            </a:r>
            <a:r>
              <a:rPr sz="1200" dirty="0">
                <a:latin typeface="Times New Roman"/>
                <a:cs typeface="Times New Roman"/>
              </a:rPr>
              <a:t>one of the </a:t>
            </a:r>
            <a:r>
              <a:rPr sz="1200" spc="-5" dirty="0">
                <a:latin typeface="Times New Roman"/>
                <a:cs typeface="Times New Roman"/>
              </a:rPr>
              <a:t>growing international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services and </a:t>
            </a:r>
            <a:r>
              <a:rPr sz="1200" dirty="0">
                <a:latin typeface="Times New Roman"/>
                <a:cs typeface="Times New Roman"/>
              </a:rPr>
              <a:t>outsourcing </a:t>
            </a:r>
            <a:r>
              <a:rPr sz="1200" spc="-5" dirty="0">
                <a:latin typeface="Times New Roman"/>
                <a:cs typeface="Times New Roman"/>
              </a:rPr>
              <a:t>exporters.  </a:t>
            </a:r>
            <a:r>
              <a:rPr sz="1200" dirty="0">
                <a:latin typeface="Times New Roman"/>
                <a:cs typeface="Times New Roman"/>
              </a:rPr>
              <a:t>The next upcoming </a:t>
            </a:r>
            <a:r>
              <a:rPr sz="1200" spc="-5" dirty="0">
                <a:latin typeface="Times New Roman"/>
                <a:cs typeface="Times New Roman"/>
              </a:rPr>
              <a:t>tech park will </a:t>
            </a:r>
            <a:r>
              <a:rPr sz="1200" dirty="0">
                <a:latin typeface="Times New Roman"/>
                <a:cs typeface="Times New Roman"/>
              </a:rPr>
              <a:t>be a world trade</a:t>
            </a:r>
            <a:r>
              <a:rPr sz="1200" spc="-5" dirty="0">
                <a:latin typeface="Times New Roman"/>
                <a:cs typeface="Times New Roman"/>
              </a:rPr>
              <a:t> center.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1524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Chennai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52400" marR="148590" algn="just">
              <a:lnSpc>
                <a:spcPct val="1439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of 2012, </a:t>
            </a:r>
            <a:r>
              <a:rPr sz="1200" spc="-5" dirty="0">
                <a:latin typeface="Times New Roman"/>
                <a:cs typeface="Times New Roman"/>
              </a:rPr>
              <a:t>Chennai is India's second-largest exporter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information </a:t>
            </a:r>
            <a:r>
              <a:rPr sz="1200" dirty="0">
                <a:latin typeface="Times New Roman"/>
                <a:cs typeface="Times New Roman"/>
              </a:rPr>
              <a:t>technology </a:t>
            </a:r>
            <a:r>
              <a:rPr sz="1200" spc="-5" dirty="0">
                <a:latin typeface="Times New Roman"/>
                <a:cs typeface="Times New Roman"/>
              </a:rPr>
              <a:t>(IT) and  </a:t>
            </a:r>
            <a:r>
              <a:rPr sz="1200" spc="-5" dirty="0">
                <a:latin typeface="Times New Roman"/>
                <a:cs typeface="Times New Roman"/>
                <a:hlinkClick r:id="rId18"/>
              </a:rPr>
              <a:t>business process </a:t>
            </a:r>
            <a:r>
              <a:rPr sz="1200" dirty="0">
                <a:latin typeface="Times New Roman"/>
                <a:cs typeface="Times New Roman"/>
                <a:hlinkClick r:id="rId18"/>
              </a:rPr>
              <a:t>outsourcing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(BPO) services. </a:t>
            </a:r>
            <a:r>
              <a:rPr sz="1200" dirty="0">
                <a:latin typeface="Times New Roman"/>
                <a:cs typeface="Times New Roman"/>
                <a:hlinkClick r:id="rId19"/>
              </a:rPr>
              <a:t>Tidel </a:t>
            </a:r>
            <a:r>
              <a:rPr sz="1200" spc="-5" dirty="0">
                <a:latin typeface="Times New Roman"/>
                <a:cs typeface="Times New Roman"/>
                <a:hlinkClick r:id="rId19"/>
              </a:rPr>
              <a:t>Park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Chennai was </a:t>
            </a:r>
            <a:r>
              <a:rPr sz="1200" dirty="0">
                <a:latin typeface="Times New Roman"/>
                <a:cs typeface="Times New Roman"/>
              </a:rPr>
              <a:t>billed </a:t>
            </a:r>
            <a:r>
              <a:rPr sz="1200" spc="-5" dirty="0">
                <a:latin typeface="Times New Roman"/>
                <a:cs typeface="Times New Roman"/>
              </a:rPr>
              <a:t>as Asia's  largest </a:t>
            </a:r>
            <a:r>
              <a:rPr sz="1200" spc="-15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park </a:t>
            </a:r>
            <a:r>
              <a:rPr sz="1200" spc="-5" dirty="0">
                <a:latin typeface="Times New Roman"/>
                <a:cs typeface="Times New Roman"/>
              </a:rPr>
              <a:t>when </a:t>
            </a:r>
            <a:r>
              <a:rPr sz="120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was </a:t>
            </a:r>
            <a:r>
              <a:rPr sz="1200" dirty="0">
                <a:latin typeface="Times New Roman"/>
                <a:cs typeface="Times New Roman"/>
              </a:rPr>
              <a:t>built. Major </a:t>
            </a:r>
            <a:r>
              <a:rPr sz="1200" spc="-5" dirty="0">
                <a:latin typeface="Times New Roman"/>
                <a:cs typeface="Times New Roman"/>
              </a:rPr>
              <a:t>software companies have </a:t>
            </a:r>
            <a:r>
              <a:rPr sz="1200" dirty="0">
                <a:latin typeface="Times New Roman"/>
                <a:cs typeface="Times New Roman"/>
              </a:rPr>
              <a:t>their </a:t>
            </a:r>
            <a:r>
              <a:rPr sz="1200" spc="-5" dirty="0">
                <a:latin typeface="Times New Roman"/>
                <a:cs typeface="Times New Roman"/>
              </a:rPr>
              <a:t>offices set </a:t>
            </a:r>
            <a:r>
              <a:rPr sz="1200" dirty="0">
                <a:latin typeface="Times New Roman"/>
                <a:cs typeface="Times New Roman"/>
              </a:rPr>
              <a:t>up </a:t>
            </a:r>
            <a:r>
              <a:rPr sz="1200" spc="-5" dirty="0">
                <a:latin typeface="Times New Roman"/>
                <a:cs typeface="Times New Roman"/>
              </a:rPr>
              <a:t>here,  </a:t>
            </a:r>
            <a:r>
              <a:rPr sz="1200" dirty="0">
                <a:latin typeface="Times New Roman"/>
                <a:cs typeface="Times New Roman"/>
              </a:rPr>
              <a:t>with some of them making </a:t>
            </a:r>
            <a:r>
              <a:rPr sz="1200" spc="-5" dirty="0">
                <a:latin typeface="Times New Roman"/>
                <a:cs typeface="Times New Roman"/>
              </a:rPr>
              <a:t>Chennai </a:t>
            </a:r>
            <a:r>
              <a:rPr sz="1200" dirty="0">
                <a:latin typeface="Times New Roman"/>
                <a:cs typeface="Times New Roman"/>
              </a:rPr>
              <a:t>their </a:t>
            </a:r>
            <a:r>
              <a:rPr sz="1200" spc="-5" dirty="0">
                <a:latin typeface="Times New Roman"/>
                <a:cs typeface="Times New Roman"/>
              </a:rPr>
              <a:t>largest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base.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152400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Hyderabad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52400" marR="147955" algn="just">
              <a:lnSpc>
                <a:spcPct val="143800"/>
              </a:lnSpc>
            </a:pPr>
            <a:r>
              <a:rPr sz="1200" spc="-5" dirty="0">
                <a:latin typeface="Times New Roman"/>
                <a:cs typeface="Times New Roman"/>
                <a:hlinkClick r:id="rId20"/>
              </a:rPr>
              <a:t>Hyderabad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known for the </a:t>
            </a:r>
            <a:r>
              <a:rPr sz="1200" spc="-5" dirty="0">
                <a:latin typeface="Times New Roman"/>
                <a:cs typeface="Times New Roman"/>
                <a:hlinkClick r:id="rId21"/>
              </a:rPr>
              <a:t>HITEC </a:t>
            </a:r>
            <a:r>
              <a:rPr sz="1200" spc="5" dirty="0">
                <a:latin typeface="Times New Roman"/>
                <a:cs typeface="Times New Roman"/>
                <a:hlinkClick r:id="rId21"/>
              </a:rPr>
              <a:t>City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5" dirty="0">
                <a:latin typeface="Times New Roman"/>
                <a:cs typeface="Times New Roman"/>
                <a:hlinkClick r:id="rId22"/>
              </a:rPr>
              <a:t>Cyberabad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 major </a:t>
            </a:r>
            <a:r>
              <a:rPr sz="1200" spc="-5" dirty="0">
                <a:latin typeface="Times New Roman"/>
                <a:cs typeface="Times New Roman"/>
              </a:rPr>
              <a:t>global information  </a:t>
            </a:r>
            <a:r>
              <a:rPr sz="1200" dirty="0">
                <a:latin typeface="Times New Roman"/>
                <a:cs typeface="Times New Roman"/>
              </a:rPr>
              <a:t>technology hub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largest </a:t>
            </a:r>
            <a:r>
              <a:rPr sz="1200" spc="-5" dirty="0">
                <a:latin typeface="Times New Roman"/>
                <a:cs typeface="Times New Roman"/>
                <a:hlinkClick r:id="rId23"/>
              </a:rPr>
              <a:t>bioinformatics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hub in </a:t>
            </a:r>
            <a:r>
              <a:rPr sz="1200" spc="-5" dirty="0">
                <a:latin typeface="Times New Roman"/>
                <a:cs typeface="Times New Roman"/>
              </a:rPr>
              <a:t>India.</a:t>
            </a:r>
            <a:r>
              <a:rPr sz="1200" spc="-7" baseline="38194" dirty="0">
                <a:latin typeface="Times New Roman"/>
                <a:cs typeface="Times New Roman"/>
              </a:rPr>
              <a:t>[</a:t>
            </a:r>
            <a:r>
              <a:rPr sz="1200" spc="-5" dirty="0">
                <a:latin typeface="Times New Roman"/>
                <a:cs typeface="Times New Roman"/>
              </a:rPr>
              <a:t>yderabad has emerged as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second-largest </a:t>
            </a:r>
            <a:r>
              <a:rPr sz="1200" spc="5" dirty="0">
                <a:latin typeface="Times New Roman"/>
                <a:cs typeface="Times New Roman"/>
              </a:rPr>
              <a:t>city </a:t>
            </a:r>
            <a:r>
              <a:rPr sz="1200" dirty="0">
                <a:latin typeface="Times New Roman"/>
                <a:cs typeface="Times New Roman"/>
              </a:rPr>
              <a:t>in the country for </a:t>
            </a:r>
            <a:r>
              <a:rPr sz="1200" spc="-5" dirty="0">
                <a:latin typeface="Times New Roman"/>
                <a:cs typeface="Times New Roman"/>
              </a:rPr>
              <a:t>software </a:t>
            </a:r>
            <a:r>
              <a:rPr sz="1200" dirty="0">
                <a:latin typeface="Times New Roman"/>
                <a:cs typeface="Times New Roman"/>
              </a:rPr>
              <a:t>exports pipping competitors </a:t>
            </a:r>
            <a:r>
              <a:rPr sz="1200" spc="-5" dirty="0">
                <a:latin typeface="Times New Roman"/>
                <a:cs typeface="Times New Roman"/>
              </a:rPr>
              <a:t>Chennai and  Pune. Notable tech and pharma </a:t>
            </a:r>
            <a:r>
              <a:rPr sz="1200" dirty="0">
                <a:latin typeface="Times New Roman"/>
                <a:cs typeface="Times New Roman"/>
              </a:rPr>
              <a:t>parks are </a:t>
            </a:r>
            <a:r>
              <a:rPr sz="1200" spc="-5" dirty="0">
                <a:latin typeface="Times New Roman"/>
                <a:cs typeface="Times New Roman"/>
                <a:hlinkClick r:id="rId21"/>
              </a:rPr>
              <a:t>HITEC City,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  <a:hlinkClick r:id="rId24"/>
              </a:rPr>
              <a:t>Genome </a:t>
            </a:r>
            <a:r>
              <a:rPr sz="1200" spc="-5" dirty="0">
                <a:latin typeface="Times New Roman"/>
                <a:cs typeface="Times New Roman"/>
                <a:hlinkClick r:id="rId24"/>
              </a:rPr>
              <a:t>Valley,</a:t>
            </a:r>
            <a:r>
              <a:rPr sz="1200" spc="-5" dirty="0">
                <a:latin typeface="Times New Roman"/>
                <a:cs typeface="Times New Roman"/>
              </a:rPr>
              <a:t> and </a:t>
            </a:r>
            <a:r>
              <a:rPr sz="1200" spc="-5" dirty="0">
                <a:latin typeface="Times New Roman"/>
                <a:cs typeface="Times New Roman"/>
                <a:hlinkClick r:id="rId25"/>
              </a:rPr>
              <a:t>Hyderabad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5"/>
              </a:rPr>
              <a:t>Pharma</a:t>
            </a:r>
            <a:r>
              <a:rPr sz="1200" spc="-15" dirty="0">
                <a:latin typeface="Times New Roman"/>
                <a:cs typeface="Times New Roman"/>
                <a:hlinkClick r:id="rId25"/>
              </a:rPr>
              <a:t> </a:t>
            </a:r>
            <a:r>
              <a:rPr sz="1200" dirty="0">
                <a:latin typeface="Times New Roman"/>
                <a:cs typeface="Times New Roman"/>
                <a:hlinkClick r:id="rId25"/>
              </a:rPr>
              <a:t>City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5804" y="891285"/>
            <a:ext cx="5911850" cy="8634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Kochi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88900" marR="81915" algn="just">
              <a:lnSpc>
                <a:spcPct val="143800"/>
              </a:lnSpc>
            </a:pPr>
            <a:r>
              <a:rPr sz="1200" spc="-5" dirty="0">
                <a:latin typeface="Times New Roman"/>
                <a:cs typeface="Times New Roman"/>
                <a:hlinkClick r:id="rId2"/>
              </a:rPr>
              <a:t>Infopark, </a:t>
            </a:r>
            <a:r>
              <a:rPr sz="1200" spc="-5" dirty="0">
                <a:latin typeface="Times New Roman"/>
                <a:cs typeface="Times New Roman"/>
              </a:rPr>
              <a:t>Kochi </a:t>
            </a:r>
            <a:r>
              <a:rPr sz="1200" dirty="0">
                <a:latin typeface="Times New Roman"/>
                <a:cs typeface="Times New Roman"/>
              </a:rPr>
              <a:t>or Cochin </a:t>
            </a:r>
            <a:r>
              <a:rPr sz="1200" spc="-5" dirty="0">
                <a:latin typeface="Times New Roman"/>
                <a:cs typeface="Times New Roman"/>
              </a:rPr>
              <a:t>is an information </a:t>
            </a:r>
            <a:r>
              <a:rPr sz="1200" dirty="0">
                <a:latin typeface="Times New Roman"/>
                <a:cs typeface="Times New Roman"/>
              </a:rPr>
              <a:t>technology park </a:t>
            </a:r>
            <a:r>
              <a:rPr sz="1200" spc="-5" dirty="0">
                <a:latin typeface="Times New Roman"/>
                <a:cs typeface="Times New Roman"/>
              </a:rPr>
              <a:t>situated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5" dirty="0">
                <a:latin typeface="Times New Roman"/>
                <a:cs typeface="Times New Roman"/>
              </a:rPr>
              <a:t>city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5" dirty="0">
                <a:latin typeface="Times New Roman"/>
                <a:cs typeface="Times New Roman"/>
              </a:rPr>
              <a:t>Kochi, 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Kerala, India. </a:t>
            </a:r>
            <a:r>
              <a:rPr sz="1200" dirty="0">
                <a:latin typeface="Times New Roman"/>
                <a:cs typeface="Times New Roman"/>
              </a:rPr>
              <a:t>Established in 2004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Government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Kerala,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park is spread over </a:t>
            </a:r>
            <a:r>
              <a:rPr sz="1200" dirty="0">
                <a:latin typeface="Times New Roman"/>
                <a:cs typeface="Times New Roman"/>
              </a:rPr>
              <a:t>260  </a:t>
            </a:r>
            <a:r>
              <a:rPr sz="1200" spc="-5" dirty="0">
                <a:latin typeface="Times New Roman"/>
                <a:cs typeface="Times New Roman"/>
              </a:rPr>
              <a:t>acres (105.2 </a:t>
            </a:r>
            <a:r>
              <a:rPr sz="1200" dirty="0">
                <a:latin typeface="Times New Roman"/>
                <a:cs typeface="Times New Roman"/>
              </a:rPr>
              <a:t>ha) of campus </a:t>
            </a:r>
            <a:r>
              <a:rPr sz="1200" spc="-5" dirty="0">
                <a:latin typeface="Times New Roman"/>
                <a:cs typeface="Times New Roman"/>
              </a:rPr>
              <a:t>across two phases, </a:t>
            </a:r>
            <a:r>
              <a:rPr sz="1200" dirty="0">
                <a:latin typeface="Times New Roman"/>
                <a:cs typeface="Times New Roman"/>
              </a:rPr>
              <a:t>housing 392 </a:t>
            </a:r>
            <a:r>
              <a:rPr sz="1200" spc="-5" dirty="0">
                <a:latin typeface="Times New Roman"/>
                <a:cs typeface="Times New Roman"/>
              </a:rPr>
              <a:t>companies </a:t>
            </a:r>
            <a:r>
              <a:rPr sz="1200" dirty="0">
                <a:latin typeface="Times New Roman"/>
                <a:cs typeface="Times New Roman"/>
              </a:rPr>
              <a:t>that employ more than  42,000 </a:t>
            </a:r>
            <a:r>
              <a:rPr sz="1200" spc="-5" dirty="0">
                <a:latin typeface="Times New Roman"/>
                <a:cs typeface="Times New Roman"/>
              </a:rPr>
              <a:t>professionals as </a:t>
            </a:r>
            <a:r>
              <a:rPr sz="1200" dirty="0">
                <a:latin typeface="Times New Roman"/>
                <a:cs typeface="Times New Roman"/>
              </a:rPr>
              <a:t>of 2018. The </a:t>
            </a:r>
            <a:r>
              <a:rPr sz="1200" spc="-5" dirty="0">
                <a:latin typeface="Times New Roman"/>
                <a:cs typeface="Times New Roman"/>
              </a:rPr>
              <a:t>park is </a:t>
            </a:r>
            <a:r>
              <a:rPr sz="1200" dirty="0">
                <a:latin typeface="Times New Roman"/>
                <a:cs typeface="Times New Roman"/>
              </a:rPr>
              <a:t>built on the </a:t>
            </a:r>
            <a:r>
              <a:rPr sz="1200" spc="-5" dirty="0">
                <a:latin typeface="Times New Roman"/>
                <a:cs typeface="Times New Roman"/>
              </a:rPr>
              <a:t>'Hub and </a:t>
            </a:r>
            <a:r>
              <a:rPr sz="1200" dirty="0">
                <a:latin typeface="Times New Roman"/>
                <a:cs typeface="Times New Roman"/>
              </a:rPr>
              <a:t>Spoke model' for the  </a:t>
            </a:r>
            <a:r>
              <a:rPr sz="1200" spc="-5" dirty="0">
                <a:latin typeface="Times New Roman"/>
                <a:cs typeface="Times New Roman"/>
              </a:rPr>
              <a:t>development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Information </a:t>
            </a:r>
            <a:r>
              <a:rPr sz="1200" dirty="0">
                <a:latin typeface="Times New Roman"/>
                <a:cs typeface="Times New Roman"/>
              </a:rPr>
              <a:t>Technology industry in </a:t>
            </a:r>
            <a:r>
              <a:rPr sz="1200" spc="-5" dirty="0">
                <a:latin typeface="Times New Roman"/>
                <a:cs typeface="Times New Roman"/>
              </a:rPr>
              <a:t>Kerala. InfoPark Kochi acts as </a:t>
            </a:r>
            <a:r>
              <a:rPr sz="1200" dirty="0">
                <a:latin typeface="Times New Roman"/>
                <a:cs typeface="Times New Roman"/>
              </a:rPr>
              <a:t>the  hub to the </a:t>
            </a:r>
            <a:r>
              <a:rPr sz="1200" spc="-5" dirty="0">
                <a:latin typeface="Times New Roman"/>
                <a:cs typeface="Times New Roman"/>
              </a:rPr>
              <a:t>spokes located at Thrissur and Cherthala. Considering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requests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various </a:t>
            </a:r>
            <a:r>
              <a:rPr sz="1200" spc="-10" dirty="0">
                <a:latin typeface="Times New Roman"/>
                <a:cs typeface="Times New Roman"/>
              </a:rPr>
              <a:t>IT  </a:t>
            </a:r>
            <a:r>
              <a:rPr sz="1200" spc="-5" dirty="0">
                <a:latin typeface="Times New Roman"/>
                <a:cs typeface="Times New Roman"/>
              </a:rPr>
              <a:t>companies and </a:t>
            </a:r>
            <a:r>
              <a:rPr sz="1200" dirty="0">
                <a:latin typeface="Times New Roman"/>
                <a:cs typeface="Times New Roman"/>
              </a:rPr>
              <a:t>developers for space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land, </a:t>
            </a:r>
            <a:r>
              <a:rPr sz="1200" spc="-5" dirty="0">
                <a:latin typeface="Times New Roman"/>
                <a:cs typeface="Times New Roman"/>
              </a:rPr>
              <a:t>Infopark </a:t>
            </a:r>
            <a:r>
              <a:rPr sz="1200" dirty="0">
                <a:latin typeface="Times New Roman"/>
                <a:cs typeface="Times New Roman"/>
              </a:rPr>
              <a:t>Kochi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expanding </a:t>
            </a:r>
            <a:r>
              <a:rPr sz="1200" spc="-5" dirty="0">
                <a:latin typeface="Times New Roman"/>
                <a:cs typeface="Times New Roman"/>
              </a:rPr>
              <a:t>its </a:t>
            </a:r>
            <a:r>
              <a:rPr sz="1200" dirty="0">
                <a:latin typeface="Times New Roman"/>
                <a:cs typeface="Times New Roman"/>
              </a:rPr>
              <a:t>activities in  </a:t>
            </a:r>
            <a:r>
              <a:rPr sz="1200" spc="-5" dirty="0">
                <a:latin typeface="Times New Roman"/>
                <a:cs typeface="Times New Roman"/>
              </a:rPr>
              <a:t>Infopark Phase </a:t>
            </a:r>
            <a:r>
              <a:rPr sz="1200" spc="-10" dirty="0">
                <a:latin typeface="Times New Roman"/>
                <a:cs typeface="Times New Roman"/>
              </a:rPr>
              <a:t>II. </a:t>
            </a:r>
            <a:r>
              <a:rPr sz="1200" dirty="0">
                <a:latin typeface="Times New Roman"/>
                <a:cs typeface="Times New Roman"/>
              </a:rPr>
              <a:t>This campus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at a </a:t>
            </a:r>
            <a:r>
              <a:rPr sz="1200" spc="-5" dirty="0">
                <a:latin typeface="Times New Roman"/>
                <a:cs typeface="Times New Roman"/>
              </a:rPr>
              <a:t>distance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around </a:t>
            </a:r>
            <a:r>
              <a:rPr sz="1200" dirty="0">
                <a:latin typeface="Times New Roman"/>
                <a:cs typeface="Times New Roman"/>
              </a:rPr>
              <a:t>2 km </a:t>
            </a:r>
            <a:r>
              <a:rPr sz="1200" spc="-5" dirty="0">
                <a:latin typeface="Times New Roman"/>
                <a:cs typeface="Times New Roman"/>
              </a:rPr>
              <a:t>from </a:t>
            </a:r>
            <a:r>
              <a:rPr sz="1200" dirty="0">
                <a:latin typeface="Times New Roman"/>
                <a:cs typeface="Times New Roman"/>
              </a:rPr>
              <a:t>Phase I </a:t>
            </a:r>
            <a:r>
              <a:rPr sz="1200" spc="-5" dirty="0">
                <a:latin typeface="Times New Roman"/>
                <a:cs typeface="Times New Roman"/>
              </a:rPr>
              <a:t>campus and is </a:t>
            </a:r>
            <a:r>
              <a:rPr sz="1200" dirty="0">
                <a:latin typeface="Times New Roman"/>
                <a:cs typeface="Times New Roman"/>
              </a:rPr>
              <a:t>on  the side of </a:t>
            </a:r>
            <a:r>
              <a:rPr sz="1200" spc="-5" dirty="0">
                <a:latin typeface="Times New Roman"/>
                <a:cs typeface="Times New Roman"/>
              </a:rPr>
              <a:t>Kadamprayar river. </a:t>
            </a:r>
            <a:r>
              <a:rPr sz="1200" dirty="0">
                <a:latin typeface="Times New Roman"/>
                <a:cs typeface="Times New Roman"/>
              </a:rPr>
              <a:t>The new park </a:t>
            </a:r>
            <a:r>
              <a:rPr sz="1200" spc="-5" dirty="0">
                <a:latin typeface="Times New Roman"/>
                <a:cs typeface="Times New Roman"/>
              </a:rPr>
              <a:t>lies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extent of 160 </a:t>
            </a:r>
            <a:r>
              <a:rPr sz="1200" spc="-5" dirty="0">
                <a:latin typeface="Times New Roman"/>
                <a:cs typeface="Times New Roman"/>
              </a:rPr>
              <a:t>acres </a:t>
            </a:r>
            <a:r>
              <a:rPr sz="1200" dirty="0">
                <a:latin typeface="Times New Roman"/>
                <a:cs typeface="Times New Roman"/>
              </a:rPr>
              <a:t>in the neighboring  </a:t>
            </a:r>
            <a:r>
              <a:rPr sz="1200" spc="-5" dirty="0">
                <a:latin typeface="Times New Roman"/>
                <a:cs typeface="Times New Roman"/>
              </a:rPr>
              <a:t>Kunnathunad- </a:t>
            </a:r>
            <a:r>
              <a:rPr sz="1200" dirty="0">
                <a:latin typeface="Times New Roman"/>
                <a:cs typeface="Times New Roman"/>
              </a:rPr>
              <a:t>Puthencruz </a:t>
            </a:r>
            <a:r>
              <a:rPr sz="1200" spc="-5" dirty="0">
                <a:latin typeface="Times New Roman"/>
                <a:cs typeface="Times New Roman"/>
              </a:rPr>
              <a:t>villages </a:t>
            </a:r>
            <a:r>
              <a:rPr sz="1200" dirty="0">
                <a:latin typeface="Times New Roman"/>
                <a:cs typeface="Times New Roman"/>
              </a:rPr>
              <a:t>of Kunnathunad </a:t>
            </a:r>
            <a:r>
              <a:rPr sz="1200" spc="-5" dirty="0">
                <a:latin typeface="Times New Roman"/>
                <a:cs typeface="Times New Roman"/>
              </a:rPr>
              <a:t>Taluk, Ernakulam </a:t>
            </a:r>
            <a:r>
              <a:rPr sz="1200" dirty="0">
                <a:latin typeface="Times New Roman"/>
                <a:cs typeface="Times New Roman"/>
              </a:rPr>
              <a:t>District. The </a:t>
            </a:r>
            <a:r>
              <a:rPr sz="1200" spc="-5" dirty="0">
                <a:latin typeface="Times New Roman"/>
                <a:cs typeface="Times New Roman"/>
              </a:rPr>
              <a:t>Board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Approvals (BoA) </a:t>
            </a:r>
            <a:r>
              <a:rPr sz="1200" dirty="0">
                <a:latin typeface="Times New Roman"/>
                <a:cs typeface="Times New Roman"/>
              </a:rPr>
              <a:t>of the Union Ministry of </a:t>
            </a:r>
            <a:r>
              <a:rPr sz="1200" spc="-5" dirty="0">
                <a:latin typeface="Times New Roman"/>
                <a:cs typeface="Times New Roman"/>
              </a:rPr>
              <a:t>Commerce </a:t>
            </a:r>
            <a:r>
              <a:rPr sz="1200" spc="5" dirty="0">
                <a:latin typeface="Times New Roman"/>
                <a:cs typeface="Times New Roman"/>
              </a:rPr>
              <a:t>has </a:t>
            </a:r>
            <a:r>
              <a:rPr sz="1200" spc="-5" dirty="0">
                <a:latin typeface="Times New Roman"/>
                <a:cs typeface="Times New Roman"/>
              </a:rPr>
              <a:t>granted </a:t>
            </a:r>
            <a:r>
              <a:rPr sz="1200" dirty="0">
                <a:latin typeface="Times New Roman"/>
                <a:cs typeface="Times New Roman"/>
              </a:rPr>
              <a:t>SEZ status to the 98 </a:t>
            </a:r>
            <a:r>
              <a:rPr sz="1200" spc="-5" dirty="0">
                <a:latin typeface="Times New Roman"/>
                <a:cs typeface="Times New Roman"/>
              </a:rPr>
              <a:t>acres 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Infopark phase </a:t>
            </a:r>
            <a:r>
              <a:rPr sz="1200" spc="-10" dirty="0">
                <a:latin typeface="Times New Roman"/>
                <a:cs typeface="Times New Roman"/>
              </a:rPr>
              <a:t>II. </a:t>
            </a:r>
            <a:r>
              <a:rPr sz="1200" spc="-5" dirty="0">
                <a:latin typeface="Times New Roman"/>
                <a:cs typeface="Times New Roman"/>
              </a:rPr>
              <a:t>As per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latest data reported, total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exports </a:t>
            </a:r>
            <a:r>
              <a:rPr sz="1200" spc="5" dirty="0">
                <a:latin typeface="Times New Roman"/>
                <a:cs typeface="Times New Roman"/>
              </a:rPr>
              <a:t>from </a:t>
            </a:r>
            <a:r>
              <a:rPr sz="1200" spc="-5" dirty="0">
                <a:latin typeface="Times New Roman"/>
                <a:cs typeface="Times New Roman"/>
              </a:rPr>
              <a:t>Kochi stands </a:t>
            </a:r>
            <a:r>
              <a:rPr sz="1200" dirty="0">
                <a:latin typeface="Times New Roman"/>
                <a:cs typeface="Times New Roman"/>
              </a:rPr>
              <a:t>at  6200</a:t>
            </a:r>
            <a:r>
              <a:rPr sz="1200" spc="-5" dirty="0">
                <a:latin typeface="Times New Roman"/>
                <a:cs typeface="Times New Roman"/>
              </a:rPr>
              <a:t> crore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Pune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88900" marR="81280" algn="just">
              <a:lnSpc>
                <a:spcPct val="1437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Rajiv Gandhi Infotech Park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Hinjawadi </a:t>
            </a:r>
            <a:r>
              <a:rPr sz="1200" dirty="0">
                <a:latin typeface="Times New Roman"/>
                <a:cs typeface="Times New Roman"/>
              </a:rPr>
              <a:t>is a </a:t>
            </a:r>
            <a:r>
              <a:rPr sz="1200" spc="-5" dirty="0">
                <a:latin typeface="Times New Roman"/>
                <a:cs typeface="Times New Roman"/>
              </a:rPr>
              <a:t>₹600-billion (US$ </a:t>
            </a:r>
            <a:r>
              <a:rPr sz="1200" dirty="0">
                <a:latin typeface="Times New Roman"/>
                <a:cs typeface="Times New Roman"/>
              </a:rPr>
              <a:t>8.9 billion) </a:t>
            </a:r>
            <a:r>
              <a:rPr sz="1200" spc="-5" dirty="0">
                <a:latin typeface="Times New Roman"/>
                <a:cs typeface="Times New Roman"/>
              </a:rPr>
              <a:t>project </a:t>
            </a:r>
            <a:r>
              <a:rPr sz="1200" spc="5" dirty="0">
                <a:latin typeface="Times New Roman"/>
                <a:cs typeface="Times New Roman"/>
              </a:rPr>
              <a:t>by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Maharashtra Industrial Development Corporation </a:t>
            </a:r>
            <a:r>
              <a:rPr sz="1200" spc="-5" dirty="0">
                <a:latin typeface="Times New Roman"/>
                <a:cs typeface="Times New Roman"/>
              </a:rPr>
              <a:t>(MIDC).</a:t>
            </a:r>
            <a:r>
              <a:rPr sz="1200" spc="-7" baseline="38194" dirty="0">
                <a:latin typeface="Times New Roman"/>
                <a:cs typeface="Times New Roman"/>
              </a:rPr>
              <a:t>[</a:t>
            </a:r>
            <a:r>
              <a:rPr sz="1200" spc="-5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Park </a:t>
            </a:r>
            <a:r>
              <a:rPr sz="1200" spc="-5" dirty="0">
                <a:latin typeface="Times New Roman"/>
                <a:cs typeface="Times New Roman"/>
              </a:rPr>
              <a:t>encompasses an  area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about </a:t>
            </a:r>
            <a:r>
              <a:rPr sz="1200" dirty="0">
                <a:latin typeface="Times New Roman"/>
                <a:cs typeface="Times New Roman"/>
              </a:rPr>
              <a:t>2,800 </a:t>
            </a:r>
            <a:r>
              <a:rPr sz="1200" spc="-5" dirty="0">
                <a:latin typeface="Times New Roman"/>
                <a:cs typeface="Times New Roman"/>
              </a:rPr>
              <a:t>acres (11 </a:t>
            </a:r>
            <a:r>
              <a:rPr sz="1200" dirty="0">
                <a:latin typeface="Times New Roman"/>
                <a:cs typeface="Times New Roman"/>
              </a:rPr>
              <a:t>km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and is </a:t>
            </a:r>
            <a:r>
              <a:rPr sz="1200" dirty="0">
                <a:latin typeface="Times New Roman"/>
                <a:cs typeface="Times New Roman"/>
              </a:rPr>
              <a:t>home to </a:t>
            </a:r>
            <a:r>
              <a:rPr sz="1200" spc="-5" dirty="0">
                <a:latin typeface="Times New Roman"/>
                <a:cs typeface="Times New Roman"/>
              </a:rPr>
              <a:t>over </a:t>
            </a:r>
            <a:r>
              <a:rPr sz="1200" dirty="0">
                <a:latin typeface="Times New Roman"/>
                <a:cs typeface="Times New Roman"/>
              </a:rPr>
              <a:t>800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companies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all sizes. Besides  Hinjawadi,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companies </a:t>
            </a:r>
            <a:r>
              <a:rPr sz="1200" spc="-5" dirty="0">
                <a:latin typeface="Times New Roman"/>
                <a:cs typeface="Times New Roman"/>
              </a:rPr>
              <a:t>are also located at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Magarpatta,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Kharadi </a:t>
            </a:r>
            <a:r>
              <a:rPr sz="1200" spc="-5" dirty="0">
                <a:latin typeface="Times New Roman"/>
                <a:cs typeface="Times New Roman"/>
              </a:rPr>
              <a:t>and several </a:t>
            </a:r>
            <a:r>
              <a:rPr sz="1200" dirty="0">
                <a:latin typeface="Times New Roman"/>
                <a:cs typeface="Times New Roman"/>
              </a:rPr>
              <a:t>other parts of  the </a:t>
            </a:r>
            <a:r>
              <a:rPr sz="1200" spc="-5" dirty="0">
                <a:latin typeface="Times New Roman"/>
                <a:cs typeface="Times New Roman"/>
              </a:rPr>
              <a:t>city. As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2017, </a:t>
            </a:r>
            <a:r>
              <a:rPr sz="1200" dirty="0">
                <a:latin typeface="Times New Roman"/>
                <a:cs typeface="Times New Roman"/>
              </a:rPr>
              <a:t>the IT </a:t>
            </a:r>
            <a:r>
              <a:rPr sz="1200" spc="-5" dirty="0">
                <a:latin typeface="Times New Roman"/>
                <a:cs typeface="Times New Roman"/>
              </a:rPr>
              <a:t>sector employs </a:t>
            </a:r>
            <a:r>
              <a:rPr sz="1200" dirty="0">
                <a:latin typeface="Times New Roman"/>
                <a:cs typeface="Times New Roman"/>
              </a:rPr>
              <a:t>more than 300,000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people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Employment generation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88900" marR="82550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India's growing </a:t>
            </a:r>
            <a:r>
              <a:rPr sz="1200" dirty="0">
                <a:latin typeface="Times New Roman"/>
                <a:cs typeface="Times New Roman"/>
              </a:rPr>
              <a:t>stature </a:t>
            </a:r>
            <a:r>
              <a:rPr sz="1200" spc="5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Information Age </a:t>
            </a:r>
            <a:r>
              <a:rPr sz="1200" dirty="0">
                <a:latin typeface="Times New Roman"/>
                <a:cs typeface="Times New Roman"/>
              </a:rPr>
              <a:t>enabled it to </a:t>
            </a:r>
            <a:r>
              <a:rPr sz="1200" spc="-5" dirty="0">
                <a:latin typeface="Times New Roman"/>
                <a:cs typeface="Times New Roman"/>
              </a:rPr>
              <a:t>form close ties </a:t>
            </a:r>
            <a:r>
              <a:rPr sz="1200" dirty="0">
                <a:latin typeface="Times New Roman"/>
                <a:cs typeface="Times New Roman"/>
              </a:rPr>
              <a:t>with both the  </a:t>
            </a:r>
            <a:r>
              <a:rPr sz="1200" dirty="0">
                <a:latin typeface="Times New Roman"/>
                <a:cs typeface="Times New Roman"/>
                <a:hlinkClick r:id="rId7"/>
              </a:rPr>
              <a:t>United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States</a:t>
            </a:r>
            <a:r>
              <a:rPr sz="1200" spc="-5" dirty="0">
                <a:latin typeface="Times New Roman"/>
                <a:cs typeface="Times New Roman"/>
              </a:rPr>
              <a:t> and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  <a:hlinkClick r:id="rId8"/>
              </a:rPr>
              <a:t>European </a:t>
            </a:r>
            <a:r>
              <a:rPr sz="1200" dirty="0">
                <a:latin typeface="Times New Roman"/>
                <a:cs typeface="Times New Roman"/>
                <a:hlinkClick r:id="rId8"/>
              </a:rPr>
              <a:t>Union.</a:t>
            </a:r>
            <a:r>
              <a:rPr sz="1200" dirty="0">
                <a:latin typeface="Times New Roman"/>
                <a:cs typeface="Times New Roman"/>
              </a:rPr>
              <a:t> However, the </a:t>
            </a:r>
            <a:r>
              <a:rPr sz="1200" spc="-5" dirty="0">
                <a:latin typeface="Times New Roman"/>
                <a:cs typeface="Times New Roman"/>
              </a:rPr>
              <a:t>recent </a:t>
            </a:r>
            <a:r>
              <a:rPr sz="1200" spc="-5" dirty="0">
                <a:latin typeface="Times New Roman"/>
                <a:cs typeface="Times New Roman"/>
                <a:hlinkClick r:id="rId9"/>
              </a:rPr>
              <a:t>global financial crises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  deeply </a:t>
            </a:r>
            <a:r>
              <a:rPr sz="1200" spc="-5" dirty="0">
                <a:latin typeface="Times New Roman"/>
                <a:cs typeface="Times New Roman"/>
              </a:rPr>
              <a:t>impacted Indian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companies as well as global companies. 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result, </a:t>
            </a:r>
            <a:r>
              <a:rPr sz="1200" dirty="0">
                <a:latin typeface="Times New Roman"/>
                <a:cs typeface="Times New Roman"/>
              </a:rPr>
              <a:t>hiring </a:t>
            </a:r>
            <a:r>
              <a:rPr sz="1200" spc="-5" dirty="0">
                <a:latin typeface="Times New Roman"/>
                <a:cs typeface="Times New Roman"/>
              </a:rPr>
              <a:t>has  dropped sharply, and employees are </a:t>
            </a:r>
            <a:r>
              <a:rPr sz="1200" dirty="0">
                <a:latin typeface="Times New Roman"/>
                <a:cs typeface="Times New Roman"/>
              </a:rPr>
              <a:t>looking at </a:t>
            </a:r>
            <a:r>
              <a:rPr sz="1200" spc="-5" dirty="0">
                <a:latin typeface="Times New Roman"/>
                <a:cs typeface="Times New Roman"/>
              </a:rPr>
              <a:t>different sectors </a:t>
            </a:r>
            <a:r>
              <a:rPr sz="1200" dirty="0">
                <a:latin typeface="Times New Roman"/>
                <a:cs typeface="Times New Roman"/>
              </a:rPr>
              <a:t>like </a:t>
            </a:r>
            <a:r>
              <a:rPr sz="1200" spc="-5" dirty="0">
                <a:latin typeface="Times New Roman"/>
                <a:cs typeface="Times New Roman"/>
              </a:rPr>
              <a:t>financial services,  telecommunications, and manufacturing, which have been growing </a:t>
            </a:r>
            <a:r>
              <a:rPr sz="1200" dirty="0">
                <a:latin typeface="Times New Roman"/>
                <a:cs typeface="Times New Roman"/>
              </a:rPr>
              <a:t>phenomenally </a:t>
            </a:r>
            <a:r>
              <a:rPr sz="1200" spc="-5" dirty="0">
                <a:latin typeface="Times New Roman"/>
                <a:cs typeface="Times New Roman"/>
              </a:rPr>
              <a:t>over </a:t>
            </a:r>
            <a:r>
              <a:rPr sz="1200" dirty="0">
                <a:latin typeface="Times New Roman"/>
                <a:cs typeface="Times New Roman"/>
              </a:rPr>
              <a:t>the  last </a:t>
            </a:r>
            <a:r>
              <a:rPr sz="1200" spc="-5" dirty="0">
                <a:latin typeface="Times New Roman"/>
                <a:cs typeface="Times New Roman"/>
              </a:rPr>
              <a:t>few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years.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88900" marR="83820" algn="just">
              <a:lnSpc>
                <a:spcPct val="144200"/>
              </a:lnSpc>
            </a:pP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fundamental structural changes </a:t>
            </a:r>
            <a:r>
              <a:rPr sz="1200" dirty="0">
                <a:latin typeface="Times New Roman"/>
                <a:cs typeface="Times New Roman"/>
              </a:rPr>
              <a:t>visible </a:t>
            </a:r>
            <a:r>
              <a:rPr sz="1200" spc="-5" dirty="0">
                <a:latin typeface="Times New Roman"/>
                <a:cs typeface="Times New Roman"/>
              </a:rPr>
              <a:t>everywhere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10" dirty="0">
                <a:latin typeface="Times New Roman"/>
                <a:cs typeface="Times New Roman"/>
                <a:hlinkClick r:id="rId10"/>
              </a:rPr>
              <a:t>IT </a:t>
            </a:r>
            <a:r>
              <a:rPr sz="1200" spc="-5" dirty="0">
                <a:latin typeface="Times New Roman"/>
                <a:cs typeface="Times New Roman"/>
                <a:hlinkClick r:id="rId10"/>
              </a:rPr>
              <a:t>services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due to </a:t>
            </a:r>
            <a:r>
              <a:rPr sz="1200" dirty="0">
                <a:latin typeface="Times New Roman"/>
                <a:cs typeface="Times New Roman"/>
                <a:hlinkClick r:id="rId11"/>
              </a:rPr>
              <a:t>Cloud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1"/>
              </a:rPr>
              <a:t>computing,</a:t>
            </a:r>
            <a:r>
              <a:rPr sz="1200" spc="65" dirty="0">
                <a:latin typeface="Times New Roman"/>
                <a:cs typeface="Times New Roman"/>
                <a:hlinkClick r:id="rId11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proliferation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2"/>
              </a:rPr>
              <a:t>Social</a:t>
            </a:r>
            <a:r>
              <a:rPr sz="1200" spc="65" dirty="0">
                <a:latin typeface="Times New Roman"/>
                <a:cs typeface="Times New Roman"/>
                <a:hlinkClick r:id="rId12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2"/>
              </a:rPr>
              <a:t>media,</a:t>
            </a:r>
            <a:r>
              <a:rPr sz="1200" spc="80" dirty="0">
                <a:latin typeface="Times New Roman"/>
                <a:cs typeface="Times New Roman"/>
                <a:hlinkClick r:id="rId12"/>
              </a:rPr>
              <a:t> </a:t>
            </a:r>
            <a:r>
              <a:rPr sz="1200" dirty="0">
                <a:latin typeface="Times New Roman"/>
                <a:cs typeface="Times New Roman"/>
                <a:hlinkClick r:id="rId13"/>
              </a:rPr>
              <a:t>Big</a:t>
            </a:r>
            <a:r>
              <a:rPr sz="1200" spc="55" dirty="0">
                <a:latin typeface="Times New Roman"/>
                <a:cs typeface="Times New Roman"/>
                <a:hlinkClick r:id="rId13"/>
              </a:rPr>
              <a:t> </a:t>
            </a:r>
            <a:r>
              <a:rPr sz="1200" dirty="0">
                <a:latin typeface="Times New Roman"/>
                <a:cs typeface="Times New Roman"/>
                <a:hlinkClick r:id="rId13"/>
              </a:rPr>
              <a:t>data,</a:t>
            </a:r>
            <a:r>
              <a:rPr sz="1200" spc="70" dirty="0">
                <a:latin typeface="Times New Roman"/>
                <a:cs typeface="Times New Roman"/>
                <a:hlinkClick r:id="rId13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Analytics</a:t>
            </a:r>
            <a:r>
              <a:rPr sz="1200" spc="85" dirty="0">
                <a:latin typeface="Times New Roman"/>
                <a:cs typeface="Times New Roman"/>
                <a:hlinkClick r:id="rId14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leading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digital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services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08990"/>
            <a:ext cx="5756910" cy="549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3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and digital </a:t>
            </a:r>
            <a:r>
              <a:rPr sz="1200" dirty="0">
                <a:latin typeface="Times New Roman"/>
                <a:cs typeface="Times New Roman"/>
              </a:rPr>
              <a:t>economy, many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leading companies in </a:t>
            </a:r>
            <a:r>
              <a:rPr sz="1200" spc="-5" dirty="0">
                <a:latin typeface="Times New Roman"/>
                <a:cs typeface="Times New Roman"/>
              </a:rPr>
              <a:t>India's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sector reported lower  </a:t>
            </a:r>
            <a:r>
              <a:rPr sz="1200" spc="-5" dirty="0">
                <a:latin typeface="Times New Roman"/>
                <a:cs typeface="Times New Roman"/>
              </a:rPr>
              <a:t>headcounts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their financial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results.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1528</Words>
  <Application>Microsoft Office PowerPoint</Application>
  <PresentationFormat>Custom</PresentationFormat>
  <Paragraphs>77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2020-01-27T07:28:30Z</dcterms:created>
  <dcterms:modified xsi:type="dcterms:W3CDTF">2020-01-27T07:28:54Z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2020-01-27T00:00:00Z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2020-01-27T00:00:00Z</vt:filetime>
  </property>
</Properties>
</file>